
<file path=[Content_Types].xml><?xml version="1.0" encoding="utf-8"?>
<Types xmlns="http://schemas.openxmlformats.org/package/2006/content-types">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66" r:id="rId5"/>
    <p:sldId id="263" r:id="rId6"/>
    <p:sldId id="264" r:id="rId7"/>
    <p:sldId id="260" r:id="rId8"/>
    <p:sldId id="261" r:id="rId9"/>
    <p:sldId id="262" r:id="rId10"/>
    <p:sldId id="267" r:id="rId11"/>
    <p:sldId id="268" r:id="rId12"/>
    <p:sldId id="269" r:id="rId13"/>
    <p:sldId id="270" r:id="rId14"/>
    <p:sldId id="273" r:id="rId15"/>
    <p:sldId id="271" r:id="rId16"/>
    <p:sldId id="272" r:id="rId17"/>
    <p:sldId id="274" r:id="rId18"/>
    <p:sldId id="275" r:id="rId19"/>
    <p:sldId id="276" r:id="rId20"/>
    <p:sldId id="26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5833"/>
  </p:normalViewPr>
  <p:slideViewPr>
    <p:cSldViewPr snapToGrid="0" snapToObjects="1">
      <p:cViewPr varScale="1">
        <p:scale>
          <a:sx n="113" d="100"/>
          <a:sy n="113" d="100"/>
        </p:scale>
        <p:origin x="52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DDAA45-3E1E-490D-8502-DD32563241E1}" type="doc">
      <dgm:prSet loTypeId="urn:microsoft.com/office/officeart/2008/layout/LinedList" loCatId="list" qsTypeId="urn:microsoft.com/office/officeart/2005/8/quickstyle/simple1" qsCatId="simple" csTypeId="urn:microsoft.com/office/officeart/2005/8/colors/accent0_3" csCatId="mainScheme"/>
      <dgm:spPr/>
      <dgm:t>
        <a:bodyPr/>
        <a:lstStyle/>
        <a:p>
          <a:endParaRPr lang="en-US"/>
        </a:p>
      </dgm:t>
    </dgm:pt>
    <dgm:pt modelId="{02DAFD6B-7B17-4D02-B2A1-3ABB4A836141}">
      <dgm:prSet/>
      <dgm:spPr/>
      <dgm:t>
        <a:bodyPr/>
        <a:lstStyle/>
        <a:p>
          <a:r>
            <a:rPr lang="en-US"/>
            <a:t>Introduction to IOT</a:t>
          </a:r>
        </a:p>
      </dgm:t>
    </dgm:pt>
    <dgm:pt modelId="{B6D30A76-E481-4512-88DE-F1EC487C007D}" type="parTrans" cxnId="{290BD75F-7C40-41BF-9CC8-62C83575B153}">
      <dgm:prSet/>
      <dgm:spPr/>
      <dgm:t>
        <a:bodyPr/>
        <a:lstStyle/>
        <a:p>
          <a:endParaRPr lang="en-US"/>
        </a:p>
      </dgm:t>
    </dgm:pt>
    <dgm:pt modelId="{1C289DCC-400B-41AF-83B0-2BB7AE1A780A}" type="sibTrans" cxnId="{290BD75F-7C40-41BF-9CC8-62C83575B153}">
      <dgm:prSet/>
      <dgm:spPr/>
      <dgm:t>
        <a:bodyPr/>
        <a:lstStyle/>
        <a:p>
          <a:endParaRPr lang="en-US"/>
        </a:p>
      </dgm:t>
    </dgm:pt>
    <dgm:pt modelId="{3D4A858C-271E-4927-BB9F-86E541819CE3}">
      <dgm:prSet/>
      <dgm:spPr/>
      <dgm:t>
        <a:bodyPr/>
        <a:lstStyle/>
        <a:p>
          <a:r>
            <a:rPr lang="en-US"/>
            <a:t>History of IOT</a:t>
          </a:r>
        </a:p>
      </dgm:t>
    </dgm:pt>
    <dgm:pt modelId="{0622B4FB-EA3B-4E92-A0FA-390885F57A81}" type="parTrans" cxnId="{CFAFEC4C-87BC-458A-A7E1-244518CC3D70}">
      <dgm:prSet/>
      <dgm:spPr/>
      <dgm:t>
        <a:bodyPr/>
        <a:lstStyle/>
        <a:p>
          <a:endParaRPr lang="en-US"/>
        </a:p>
      </dgm:t>
    </dgm:pt>
    <dgm:pt modelId="{C6817E81-82E7-4B04-B964-B22F02147A27}" type="sibTrans" cxnId="{CFAFEC4C-87BC-458A-A7E1-244518CC3D70}">
      <dgm:prSet/>
      <dgm:spPr/>
      <dgm:t>
        <a:bodyPr/>
        <a:lstStyle/>
        <a:p>
          <a:endParaRPr lang="en-US"/>
        </a:p>
      </dgm:t>
    </dgm:pt>
    <dgm:pt modelId="{45F27BED-5D84-4C1A-BDAA-FDAB363A01A0}">
      <dgm:prSet/>
      <dgm:spPr/>
      <dgm:t>
        <a:bodyPr/>
        <a:lstStyle/>
        <a:p>
          <a:r>
            <a:rPr lang="en-US"/>
            <a:t>How IOT has changed humankind?</a:t>
          </a:r>
        </a:p>
      </dgm:t>
    </dgm:pt>
    <dgm:pt modelId="{664B0A8B-FEF4-4DDE-AA21-05CDACC7162D}" type="parTrans" cxnId="{64F24715-6311-4E34-B306-C133285A1BD4}">
      <dgm:prSet/>
      <dgm:spPr/>
      <dgm:t>
        <a:bodyPr/>
        <a:lstStyle/>
        <a:p>
          <a:endParaRPr lang="en-US"/>
        </a:p>
      </dgm:t>
    </dgm:pt>
    <dgm:pt modelId="{715251AF-8F1E-44D5-9E8E-A2F2B1F43E07}" type="sibTrans" cxnId="{64F24715-6311-4E34-B306-C133285A1BD4}">
      <dgm:prSet/>
      <dgm:spPr/>
      <dgm:t>
        <a:bodyPr/>
        <a:lstStyle/>
        <a:p>
          <a:endParaRPr lang="en-US"/>
        </a:p>
      </dgm:t>
    </dgm:pt>
    <dgm:pt modelId="{7339C38D-5FE8-436E-AAF4-C10C75F77E55}">
      <dgm:prSet/>
      <dgm:spPr/>
      <dgm:t>
        <a:bodyPr/>
        <a:lstStyle/>
        <a:p>
          <a:r>
            <a:rPr lang="en-US"/>
            <a:t>Organizational Structure of IOT</a:t>
          </a:r>
        </a:p>
      </dgm:t>
    </dgm:pt>
    <dgm:pt modelId="{0E440497-FDBD-416F-BC42-194376C17A3B}" type="parTrans" cxnId="{0198E9D5-C89C-414B-BEBF-62C29EBC4AB3}">
      <dgm:prSet/>
      <dgm:spPr/>
      <dgm:t>
        <a:bodyPr/>
        <a:lstStyle/>
        <a:p>
          <a:endParaRPr lang="en-US"/>
        </a:p>
      </dgm:t>
    </dgm:pt>
    <dgm:pt modelId="{6417B508-15DB-4C46-970E-DCF3B5094C33}" type="sibTrans" cxnId="{0198E9D5-C89C-414B-BEBF-62C29EBC4AB3}">
      <dgm:prSet/>
      <dgm:spPr/>
      <dgm:t>
        <a:bodyPr/>
        <a:lstStyle/>
        <a:p>
          <a:endParaRPr lang="en-US"/>
        </a:p>
      </dgm:t>
    </dgm:pt>
    <dgm:pt modelId="{7E50CB79-818B-4CCA-A01D-32C2176D13D5}">
      <dgm:prSet/>
      <dgm:spPr/>
      <dgm:t>
        <a:bodyPr/>
        <a:lstStyle/>
        <a:p>
          <a:r>
            <a:rPr lang="en-US"/>
            <a:t>Applications of IOT</a:t>
          </a:r>
        </a:p>
      </dgm:t>
    </dgm:pt>
    <dgm:pt modelId="{0C8ED097-5D74-4797-ABC9-E1B2BF1B49B0}" type="parTrans" cxnId="{77713F18-3ED1-41A6-A8AA-5EA51C149D4D}">
      <dgm:prSet/>
      <dgm:spPr/>
      <dgm:t>
        <a:bodyPr/>
        <a:lstStyle/>
        <a:p>
          <a:endParaRPr lang="en-US"/>
        </a:p>
      </dgm:t>
    </dgm:pt>
    <dgm:pt modelId="{49A4EBF0-EF8C-4C9E-AC9F-99F8B4998F5B}" type="sibTrans" cxnId="{77713F18-3ED1-41A6-A8AA-5EA51C149D4D}">
      <dgm:prSet/>
      <dgm:spPr/>
      <dgm:t>
        <a:bodyPr/>
        <a:lstStyle/>
        <a:p>
          <a:endParaRPr lang="en-US"/>
        </a:p>
      </dgm:t>
    </dgm:pt>
    <dgm:pt modelId="{951FB5A7-EF78-457D-9D5D-788269F3B450}">
      <dgm:prSet/>
      <dgm:spPr/>
      <dgm:t>
        <a:bodyPr/>
        <a:lstStyle/>
        <a:p>
          <a:r>
            <a:rPr lang="en-US"/>
            <a:t>Boon and Bane of IOT</a:t>
          </a:r>
        </a:p>
      </dgm:t>
    </dgm:pt>
    <dgm:pt modelId="{E58DED08-0986-4E86-B3B5-626CBD353A4A}" type="parTrans" cxnId="{6C19284E-BD8B-4B17-97FF-ACE6B53BD44D}">
      <dgm:prSet/>
      <dgm:spPr/>
      <dgm:t>
        <a:bodyPr/>
        <a:lstStyle/>
        <a:p>
          <a:endParaRPr lang="en-US"/>
        </a:p>
      </dgm:t>
    </dgm:pt>
    <dgm:pt modelId="{A3C44E52-3224-4A34-9BF5-EBC88631FAF7}" type="sibTrans" cxnId="{6C19284E-BD8B-4B17-97FF-ACE6B53BD44D}">
      <dgm:prSet/>
      <dgm:spPr/>
      <dgm:t>
        <a:bodyPr/>
        <a:lstStyle/>
        <a:p>
          <a:endParaRPr lang="en-US"/>
        </a:p>
      </dgm:t>
    </dgm:pt>
    <dgm:pt modelId="{FEE077CC-AC06-B645-841A-D26D9D40A7A7}" type="pres">
      <dgm:prSet presAssocID="{46DDAA45-3E1E-490D-8502-DD32563241E1}" presName="vert0" presStyleCnt="0">
        <dgm:presLayoutVars>
          <dgm:dir/>
          <dgm:animOne val="branch"/>
          <dgm:animLvl val="lvl"/>
        </dgm:presLayoutVars>
      </dgm:prSet>
      <dgm:spPr/>
    </dgm:pt>
    <dgm:pt modelId="{6A9785D5-BB2E-2040-A0DB-BA867B4C0442}" type="pres">
      <dgm:prSet presAssocID="{02DAFD6B-7B17-4D02-B2A1-3ABB4A836141}" presName="thickLine" presStyleLbl="alignNode1" presStyleIdx="0" presStyleCnt="6"/>
      <dgm:spPr/>
    </dgm:pt>
    <dgm:pt modelId="{029602D8-D127-3340-B9AC-7A88BB15D4B7}" type="pres">
      <dgm:prSet presAssocID="{02DAFD6B-7B17-4D02-B2A1-3ABB4A836141}" presName="horz1" presStyleCnt="0"/>
      <dgm:spPr/>
    </dgm:pt>
    <dgm:pt modelId="{CCF67622-A529-2843-94A2-F2C0617C8374}" type="pres">
      <dgm:prSet presAssocID="{02DAFD6B-7B17-4D02-B2A1-3ABB4A836141}" presName="tx1" presStyleLbl="revTx" presStyleIdx="0" presStyleCnt="6"/>
      <dgm:spPr/>
    </dgm:pt>
    <dgm:pt modelId="{C9906934-F058-6446-BB35-47AA18BA54A8}" type="pres">
      <dgm:prSet presAssocID="{02DAFD6B-7B17-4D02-B2A1-3ABB4A836141}" presName="vert1" presStyleCnt="0"/>
      <dgm:spPr/>
    </dgm:pt>
    <dgm:pt modelId="{E2C71274-2E36-B946-8DF9-C256DF7E1E46}" type="pres">
      <dgm:prSet presAssocID="{3D4A858C-271E-4927-BB9F-86E541819CE3}" presName="thickLine" presStyleLbl="alignNode1" presStyleIdx="1" presStyleCnt="6"/>
      <dgm:spPr/>
    </dgm:pt>
    <dgm:pt modelId="{FF3DFCA8-564A-874D-99E4-8D4977E0DECF}" type="pres">
      <dgm:prSet presAssocID="{3D4A858C-271E-4927-BB9F-86E541819CE3}" presName="horz1" presStyleCnt="0"/>
      <dgm:spPr/>
    </dgm:pt>
    <dgm:pt modelId="{DA893D4F-B9D4-E64F-87AB-13842A65D8DC}" type="pres">
      <dgm:prSet presAssocID="{3D4A858C-271E-4927-BB9F-86E541819CE3}" presName="tx1" presStyleLbl="revTx" presStyleIdx="1" presStyleCnt="6"/>
      <dgm:spPr/>
    </dgm:pt>
    <dgm:pt modelId="{C5FBFE9F-4053-E644-8F0B-78AFC6C36405}" type="pres">
      <dgm:prSet presAssocID="{3D4A858C-271E-4927-BB9F-86E541819CE3}" presName="vert1" presStyleCnt="0"/>
      <dgm:spPr/>
    </dgm:pt>
    <dgm:pt modelId="{3ECA61F5-0DF7-A84A-BD61-DC07967FDA28}" type="pres">
      <dgm:prSet presAssocID="{45F27BED-5D84-4C1A-BDAA-FDAB363A01A0}" presName="thickLine" presStyleLbl="alignNode1" presStyleIdx="2" presStyleCnt="6"/>
      <dgm:spPr/>
    </dgm:pt>
    <dgm:pt modelId="{CE9FD1E1-C059-2B41-A56E-236579C27906}" type="pres">
      <dgm:prSet presAssocID="{45F27BED-5D84-4C1A-BDAA-FDAB363A01A0}" presName="horz1" presStyleCnt="0"/>
      <dgm:spPr/>
    </dgm:pt>
    <dgm:pt modelId="{3E4C5A97-E52B-FE42-BDA2-6300175858E4}" type="pres">
      <dgm:prSet presAssocID="{45F27BED-5D84-4C1A-BDAA-FDAB363A01A0}" presName="tx1" presStyleLbl="revTx" presStyleIdx="2" presStyleCnt="6"/>
      <dgm:spPr/>
    </dgm:pt>
    <dgm:pt modelId="{0D146794-CB2B-714B-B120-664CA475F0E1}" type="pres">
      <dgm:prSet presAssocID="{45F27BED-5D84-4C1A-BDAA-FDAB363A01A0}" presName="vert1" presStyleCnt="0"/>
      <dgm:spPr/>
    </dgm:pt>
    <dgm:pt modelId="{A5B09943-290D-644C-9C72-F247B8CAA3C3}" type="pres">
      <dgm:prSet presAssocID="{7339C38D-5FE8-436E-AAF4-C10C75F77E55}" presName="thickLine" presStyleLbl="alignNode1" presStyleIdx="3" presStyleCnt="6"/>
      <dgm:spPr/>
    </dgm:pt>
    <dgm:pt modelId="{A41DFC20-2CE9-6E4C-9548-14C62026DF8C}" type="pres">
      <dgm:prSet presAssocID="{7339C38D-5FE8-436E-AAF4-C10C75F77E55}" presName="horz1" presStyleCnt="0"/>
      <dgm:spPr/>
    </dgm:pt>
    <dgm:pt modelId="{FAA27834-4BD4-364E-8231-39733791F3F7}" type="pres">
      <dgm:prSet presAssocID="{7339C38D-5FE8-436E-AAF4-C10C75F77E55}" presName="tx1" presStyleLbl="revTx" presStyleIdx="3" presStyleCnt="6"/>
      <dgm:spPr/>
    </dgm:pt>
    <dgm:pt modelId="{6A5B2915-9101-5045-9017-74FB84B9D358}" type="pres">
      <dgm:prSet presAssocID="{7339C38D-5FE8-436E-AAF4-C10C75F77E55}" presName="vert1" presStyleCnt="0"/>
      <dgm:spPr/>
    </dgm:pt>
    <dgm:pt modelId="{954A30C9-8296-9645-894D-F777789BD164}" type="pres">
      <dgm:prSet presAssocID="{7E50CB79-818B-4CCA-A01D-32C2176D13D5}" presName="thickLine" presStyleLbl="alignNode1" presStyleIdx="4" presStyleCnt="6"/>
      <dgm:spPr/>
    </dgm:pt>
    <dgm:pt modelId="{6BE67FB2-7A1A-2043-9E78-F0317258E093}" type="pres">
      <dgm:prSet presAssocID="{7E50CB79-818B-4CCA-A01D-32C2176D13D5}" presName="horz1" presStyleCnt="0"/>
      <dgm:spPr/>
    </dgm:pt>
    <dgm:pt modelId="{C524DD69-D921-3B4C-A5B2-A7D65259C19F}" type="pres">
      <dgm:prSet presAssocID="{7E50CB79-818B-4CCA-A01D-32C2176D13D5}" presName="tx1" presStyleLbl="revTx" presStyleIdx="4" presStyleCnt="6"/>
      <dgm:spPr/>
    </dgm:pt>
    <dgm:pt modelId="{6C67D039-F09D-914E-8C9E-310E1A399526}" type="pres">
      <dgm:prSet presAssocID="{7E50CB79-818B-4CCA-A01D-32C2176D13D5}" presName="vert1" presStyleCnt="0"/>
      <dgm:spPr/>
    </dgm:pt>
    <dgm:pt modelId="{37676F66-BA8B-0744-86F5-E36E04A8F8B2}" type="pres">
      <dgm:prSet presAssocID="{951FB5A7-EF78-457D-9D5D-788269F3B450}" presName="thickLine" presStyleLbl="alignNode1" presStyleIdx="5" presStyleCnt="6"/>
      <dgm:spPr/>
    </dgm:pt>
    <dgm:pt modelId="{4B8FA91B-B990-4F47-9975-C3404604EC11}" type="pres">
      <dgm:prSet presAssocID="{951FB5A7-EF78-457D-9D5D-788269F3B450}" presName="horz1" presStyleCnt="0"/>
      <dgm:spPr/>
    </dgm:pt>
    <dgm:pt modelId="{ABC7E153-3877-D649-ABD5-3F6A95A67464}" type="pres">
      <dgm:prSet presAssocID="{951FB5A7-EF78-457D-9D5D-788269F3B450}" presName="tx1" presStyleLbl="revTx" presStyleIdx="5" presStyleCnt="6"/>
      <dgm:spPr/>
    </dgm:pt>
    <dgm:pt modelId="{6BD77FD0-9895-C545-B0DD-8AD885D67ECE}" type="pres">
      <dgm:prSet presAssocID="{951FB5A7-EF78-457D-9D5D-788269F3B450}" presName="vert1" presStyleCnt="0"/>
      <dgm:spPr/>
    </dgm:pt>
  </dgm:ptLst>
  <dgm:cxnLst>
    <dgm:cxn modelId="{64F24715-6311-4E34-B306-C133285A1BD4}" srcId="{46DDAA45-3E1E-490D-8502-DD32563241E1}" destId="{45F27BED-5D84-4C1A-BDAA-FDAB363A01A0}" srcOrd="2" destOrd="0" parTransId="{664B0A8B-FEF4-4DDE-AA21-05CDACC7162D}" sibTransId="{715251AF-8F1E-44D5-9E8E-A2F2B1F43E07}"/>
    <dgm:cxn modelId="{77713F18-3ED1-41A6-A8AA-5EA51C149D4D}" srcId="{46DDAA45-3E1E-490D-8502-DD32563241E1}" destId="{7E50CB79-818B-4CCA-A01D-32C2176D13D5}" srcOrd="4" destOrd="0" parTransId="{0C8ED097-5D74-4797-ABC9-E1B2BF1B49B0}" sibTransId="{49A4EBF0-EF8C-4C9E-AC9F-99F8B4998F5B}"/>
    <dgm:cxn modelId="{CFAFEC4C-87BC-458A-A7E1-244518CC3D70}" srcId="{46DDAA45-3E1E-490D-8502-DD32563241E1}" destId="{3D4A858C-271E-4927-BB9F-86E541819CE3}" srcOrd="1" destOrd="0" parTransId="{0622B4FB-EA3B-4E92-A0FA-390885F57A81}" sibTransId="{C6817E81-82E7-4B04-B964-B22F02147A27}"/>
    <dgm:cxn modelId="{6C19284E-BD8B-4B17-97FF-ACE6B53BD44D}" srcId="{46DDAA45-3E1E-490D-8502-DD32563241E1}" destId="{951FB5A7-EF78-457D-9D5D-788269F3B450}" srcOrd="5" destOrd="0" parTransId="{E58DED08-0986-4E86-B3B5-626CBD353A4A}" sibTransId="{A3C44E52-3224-4A34-9BF5-EBC88631FAF7}"/>
    <dgm:cxn modelId="{4F1F6A5D-5664-BC42-81B9-1B8C593E70A2}" type="presOf" srcId="{45F27BED-5D84-4C1A-BDAA-FDAB363A01A0}" destId="{3E4C5A97-E52B-FE42-BDA2-6300175858E4}" srcOrd="0" destOrd="0" presId="urn:microsoft.com/office/officeart/2008/layout/LinedList"/>
    <dgm:cxn modelId="{290BD75F-7C40-41BF-9CC8-62C83575B153}" srcId="{46DDAA45-3E1E-490D-8502-DD32563241E1}" destId="{02DAFD6B-7B17-4D02-B2A1-3ABB4A836141}" srcOrd="0" destOrd="0" parTransId="{B6D30A76-E481-4512-88DE-F1EC487C007D}" sibTransId="{1C289DCC-400B-41AF-83B0-2BB7AE1A780A}"/>
    <dgm:cxn modelId="{F3E24873-0DEA-3C4C-9CBA-82167215696D}" type="presOf" srcId="{3D4A858C-271E-4927-BB9F-86E541819CE3}" destId="{DA893D4F-B9D4-E64F-87AB-13842A65D8DC}" srcOrd="0" destOrd="0" presId="urn:microsoft.com/office/officeart/2008/layout/LinedList"/>
    <dgm:cxn modelId="{D84ABD87-92AE-EF4D-9C5D-30B77C6C5D57}" type="presOf" srcId="{02DAFD6B-7B17-4D02-B2A1-3ABB4A836141}" destId="{CCF67622-A529-2843-94A2-F2C0617C8374}" srcOrd="0" destOrd="0" presId="urn:microsoft.com/office/officeart/2008/layout/LinedList"/>
    <dgm:cxn modelId="{C8FB4C8B-A89D-B542-A158-D5C10BFE1A53}" type="presOf" srcId="{46DDAA45-3E1E-490D-8502-DD32563241E1}" destId="{FEE077CC-AC06-B645-841A-D26D9D40A7A7}" srcOrd="0" destOrd="0" presId="urn:microsoft.com/office/officeart/2008/layout/LinedList"/>
    <dgm:cxn modelId="{396358AF-4951-2A40-B0BD-4FAB9893880A}" type="presOf" srcId="{951FB5A7-EF78-457D-9D5D-788269F3B450}" destId="{ABC7E153-3877-D649-ABD5-3F6A95A67464}" srcOrd="0" destOrd="0" presId="urn:microsoft.com/office/officeart/2008/layout/LinedList"/>
    <dgm:cxn modelId="{0198E9D5-C89C-414B-BEBF-62C29EBC4AB3}" srcId="{46DDAA45-3E1E-490D-8502-DD32563241E1}" destId="{7339C38D-5FE8-436E-AAF4-C10C75F77E55}" srcOrd="3" destOrd="0" parTransId="{0E440497-FDBD-416F-BC42-194376C17A3B}" sibTransId="{6417B508-15DB-4C46-970E-DCF3B5094C33}"/>
    <dgm:cxn modelId="{2F0E10D6-0E96-284F-8713-EA7CEEF6ECF6}" type="presOf" srcId="{7E50CB79-818B-4CCA-A01D-32C2176D13D5}" destId="{C524DD69-D921-3B4C-A5B2-A7D65259C19F}" srcOrd="0" destOrd="0" presId="urn:microsoft.com/office/officeart/2008/layout/LinedList"/>
    <dgm:cxn modelId="{8F88A0D6-A3DB-CB42-8560-2974849091C4}" type="presOf" srcId="{7339C38D-5FE8-436E-AAF4-C10C75F77E55}" destId="{FAA27834-4BD4-364E-8231-39733791F3F7}" srcOrd="0" destOrd="0" presId="urn:microsoft.com/office/officeart/2008/layout/LinedList"/>
    <dgm:cxn modelId="{F3CEC1CB-3EDE-8E4F-9413-52FA7793EA18}" type="presParOf" srcId="{FEE077CC-AC06-B645-841A-D26D9D40A7A7}" destId="{6A9785D5-BB2E-2040-A0DB-BA867B4C0442}" srcOrd="0" destOrd="0" presId="urn:microsoft.com/office/officeart/2008/layout/LinedList"/>
    <dgm:cxn modelId="{702FB40E-0FCA-4140-9FDA-882D7AD8CD60}" type="presParOf" srcId="{FEE077CC-AC06-B645-841A-D26D9D40A7A7}" destId="{029602D8-D127-3340-B9AC-7A88BB15D4B7}" srcOrd="1" destOrd="0" presId="urn:microsoft.com/office/officeart/2008/layout/LinedList"/>
    <dgm:cxn modelId="{3369E3AF-5F8C-864E-8EAE-125F2A4FF6A2}" type="presParOf" srcId="{029602D8-D127-3340-B9AC-7A88BB15D4B7}" destId="{CCF67622-A529-2843-94A2-F2C0617C8374}" srcOrd="0" destOrd="0" presId="urn:microsoft.com/office/officeart/2008/layout/LinedList"/>
    <dgm:cxn modelId="{334DB6CD-E12F-E548-87CA-7148F96D1A6F}" type="presParOf" srcId="{029602D8-D127-3340-B9AC-7A88BB15D4B7}" destId="{C9906934-F058-6446-BB35-47AA18BA54A8}" srcOrd="1" destOrd="0" presId="urn:microsoft.com/office/officeart/2008/layout/LinedList"/>
    <dgm:cxn modelId="{EBA80778-9387-3749-B9C2-9EC03C5EDAE6}" type="presParOf" srcId="{FEE077CC-AC06-B645-841A-D26D9D40A7A7}" destId="{E2C71274-2E36-B946-8DF9-C256DF7E1E46}" srcOrd="2" destOrd="0" presId="urn:microsoft.com/office/officeart/2008/layout/LinedList"/>
    <dgm:cxn modelId="{266B4B12-CC6D-F14B-9D21-378EA32DBE8C}" type="presParOf" srcId="{FEE077CC-AC06-B645-841A-D26D9D40A7A7}" destId="{FF3DFCA8-564A-874D-99E4-8D4977E0DECF}" srcOrd="3" destOrd="0" presId="urn:microsoft.com/office/officeart/2008/layout/LinedList"/>
    <dgm:cxn modelId="{ADE30B41-3E42-8E47-8A40-42B324D74593}" type="presParOf" srcId="{FF3DFCA8-564A-874D-99E4-8D4977E0DECF}" destId="{DA893D4F-B9D4-E64F-87AB-13842A65D8DC}" srcOrd="0" destOrd="0" presId="urn:microsoft.com/office/officeart/2008/layout/LinedList"/>
    <dgm:cxn modelId="{A0121B02-4B7E-0640-A8D6-A38E29FEC11C}" type="presParOf" srcId="{FF3DFCA8-564A-874D-99E4-8D4977E0DECF}" destId="{C5FBFE9F-4053-E644-8F0B-78AFC6C36405}" srcOrd="1" destOrd="0" presId="urn:microsoft.com/office/officeart/2008/layout/LinedList"/>
    <dgm:cxn modelId="{1DD59B35-418A-EE4D-950D-2D0C8DD39D16}" type="presParOf" srcId="{FEE077CC-AC06-B645-841A-D26D9D40A7A7}" destId="{3ECA61F5-0DF7-A84A-BD61-DC07967FDA28}" srcOrd="4" destOrd="0" presId="urn:microsoft.com/office/officeart/2008/layout/LinedList"/>
    <dgm:cxn modelId="{C8D17BF0-6DA5-784B-AA12-A5423EC0F2CA}" type="presParOf" srcId="{FEE077CC-AC06-B645-841A-D26D9D40A7A7}" destId="{CE9FD1E1-C059-2B41-A56E-236579C27906}" srcOrd="5" destOrd="0" presId="urn:microsoft.com/office/officeart/2008/layout/LinedList"/>
    <dgm:cxn modelId="{6A3D12B9-9BE4-514F-A0EA-76761F428098}" type="presParOf" srcId="{CE9FD1E1-C059-2B41-A56E-236579C27906}" destId="{3E4C5A97-E52B-FE42-BDA2-6300175858E4}" srcOrd="0" destOrd="0" presId="urn:microsoft.com/office/officeart/2008/layout/LinedList"/>
    <dgm:cxn modelId="{D46DD80A-8E87-3A4C-8A8B-B4E5B7D75F1A}" type="presParOf" srcId="{CE9FD1E1-C059-2B41-A56E-236579C27906}" destId="{0D146794-CB2B-714B-B120-664CA475F0E1}" srcOrd="1" destOrd="0" presId="urn:microsoft.com/office/officeart/2008/layout/LinedList"/>
    <dgm:cxn modelId="{9AC1A08C-B49F-7046-8EC7-BAC525B11130}" type="presParOf" srcId="{FEE077CC-AC06-B645-841A-D26D9D40A7A7}" destId="{A5B09943-290D-644C-9C72-F247B8CAA3C3}" srcOrd="6" destOrd="0" presId="urn:microsoft.com/office/officeart/2008/layout/LinedList"/>
    <dgm:cxn modelId="{178D27B9-BB95-0B4E-93CE-AC48C670334C}" type="presParOf" srcId="{FEE077CC-AC06-B645-841A-D26D9D40A7A7}" destId="{A41DFC20-2CE9-6E4C-9548-14C62026DF8C}" srcOrd="7" destOrd="0" presId="urn:microsoft.com/office/officeart/2008/layout/LinedList"/>
    <dgm:cxn modelId="{2FDFE391-631D-7144-B488-86A050832FE5}" type="presParOf" srcId="{A41DFC20-2CE9-6E4C-9548-14C62026DF8C}" destId="{FAA27834-4BD4-364E-8231-39733791F3F7}" srcOrd="0" destOrd="0" presId="urn:microsoft.com/office/officeart/2008/layout/LinedList"/>
    <dgm:cxn modelId="{E8DD0552-95DC-9342-BED2-39EEF2FB1569}" type="presParOf" srcId="{A41DFC20-2CE9-6E4C-9548-14C62026DF8C}" destId="{6A5B2915-9101-5045-9017-74FB84B9D358}" srcOrd="1" destOrd="0" presId="urn:microsoft.com/office/officeart/2008/layout/LinedList"/>
    <dgm:cxn modelId="{8BFC9979-30A1-014E-9AD3-F6C0F25D1E0B}" type="presParOf" srcId="{FEE077CC-AC06-B645-841A-D26D9D40A7A7}" destId="{954A30C9-8296-9645-894D-F777789BD164}" srcOrd="8" destOrd="0" presId="urn:microsoft.com/office/officeart/2008/layout/LinedList"/>
    <dgm:cxn modelId="{617CA73A-03A2-BF44-91BB-8939E9B4A55C}" type="presParOf" srcId="{FEE077CC-AC06-B645-841A-D26D9D40A7A7}" destId="{6BE67FB2-7A1A-2043-9E78-F0317258E093}" srcOrd="9" destOrd="0" presId="urn:microsoft.com/office/officeart/2008/layout/LinedList"/>
    <dgm:cxn modelId="{F468E901-F40A-3E4D-BD71-A1C0F4F223CE}" type="presParOf" srcId="{6BE67FB2-7A1A-2043-9E78-F0317258E093}" destId="{C524DD69-D921-3B4C-A5B2-A7D65259C19F}" srcOrd="0" destOrd="0" presId="urn:microsoft.com/office/officeart/2008/layout/LinedList"/>
    <dgm:cxn modelId="{6E47DD0D-DD81-BD4B-A57A-66D0CB93FA7F}" type="presParOf" srcId="{6BE67FB2-7A1A-2043-9E78-F0317258E093}" destId="{6C67D039-F09D-914E-8C9E-310E1A399526}" srcOrd="1" destOrd="0" presId="urn:microsoft.com/office/officeart/2008/layout/LinedList"/>
    <dgm:cxn modelId="{D3837726-4E38-B04B-A70E-8DA5239D04A3}" type="presParOf" srcId="{FEE077CC-AC06-B645-841A-D26D9D40A7A7}" destId="{37676F66-BA8B-0744-86F5-E36E04A8F8B2}" srcOrd="10" destOrd="0" presId="urn:microsoft.com/office/officeart/2008/layout/LinedList"/>
    <dgm:cxn modelId="{94DDF398-FEC1-2446-B3AE-23BFE0765D14}" type="presParOf" srcId="{FEE077CC-AC06-B645-841A-D26D9D40A7A7}" destId="{4B8FA91B-B990-4F47-9975-C3404604EC11}" srcOrd="11" destOrd="0" presId="urn:microsoft.com/office/officeart/2008/layout/LinedList"/>
    <dgm:cxn modelId="{83D9EB8C-FFB2-1840-8C89-BFEF0C13EB58}" type="presParOf" srcId="{4B8FA91B-B990-4F47-9975-C3404604EC11}" destId="{ABC7E153-3877-D649-ABD5-3F6A95A67464}" srcOrd="0" destOrd="0" presId="urn:microsoft.com/office/officeart/2008/layout/LinedList"/>
    <dgm:cxn modelId="{CAD54ACD-C6A7-4240-8D01-73FFDBDC2F69}" type="presParOf" srcId="{4B8FA91B-B990-4F47-9975-C3404604EC11}" destId="{6BD77FD0-9895-C545-B0DD-8AD885D67EC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9785D5-BB2E-2040-A0DB-BA867B4C0442}">
      <dsp:nvSpPr>
        <dsp:cNvPr id="0" name=""/>
        <dsp:cNvSpPr/>
      </dsp:nvSpPr>
      <dsp:spPr>
        <a:xfrm>
          <a:off x="0" y="2656"/>
          <a:ext cx="6830568"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F67622-A529-2843-94A2-F2C0617C8374}">
      <dsp:nvSpPr>
        <dsp:cNvPr id="0" name=""/>
        <dsp:cNvSpPr/>
      </dsp:nvSpPr>
      <dsp:spPr>
        <a:xfrm>
          <a:off x="0" y="2656"/>
          <a:ext cx="6830568" cy="905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Introduction to IOT</a:t>
          </a:r>
        </a:p>
      </dsp:txBody>
      <dsp:txXfrm>
        <a:off x="0" y="2656"/>
        <a:ext cx="6830568" cy="905894"/>
      </dsp:txXfrm>
    </dsp:sp>
    <dsp:sp modelId="{E2C71274-2E36-B946-8DF9-C256DF7E1E46}">
      <dsp:nvSpPr>
        <dsp:cNvPr id="0" name=""/>
        <dsp:cNvSpPr/>
      </dsp:nvSpPr>
      <dsp:spPr>
        <a:xfrm>
          <a:off x="0" y="908551"/>
          <a:ext cx="6830568"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893D4F-B9D4-E64F-87AB-13842A65D8DC}">
      <dsp:nvSpPr>
        <dsp:cNvPr id="0" name=""/>
        <dsp:cNvSpPr/>
      </dsp:nvSpPr>
      <dsp:spPr>
        <a:xfrm>
          <a:off x="0" y="908551"/>
          <a:ext cx="6830568" cy="905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History of IOT</a:t>
          </a:r>
        </a:p>
      </dsp:txBody>
      <dsp:txXfrm>
        <a:off x="0" y="908551"/>
        <a:ext cx="6830568" cy="905894"/>
      </dsp:txXfrm>
    </dsp:sp>
    <dsp:sp modelId="{3ECA61F5-0DF7-A84A-BD61-DC07967FDA28}">
      <dsp:nvSpPr>
        <dsp:cNvPr id="0" name=""/>
        <dsp:cNvSpPr/>
      </dsp:nvSpPr>
      <dsp:spPr>
        <a:xfrm>
          <a:off x="0" y="1814445"/>
          <a:ext cx="6830568"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4C5A97-E52B-FE42-BDA2-6300175858E4}">
      <dsp:nvSpPr>
        <dsp:cNvPr id="0" name=""/>
        <dsp:cNvSpPr/>
      </dsp:nvSpPr>
      <dsp:spPr>
        <a:xfrm>
          <a:off x="0" y="1814445"/>
          <a:ext cx="6830568" cy="905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How IOT has changed humankind?</a:t>
          </a:r>
        </a:p>
      </dsp:txBody>
      <dsp:txXfrm>
        <a:off x="0" y="1814445"/>
        <a:ext cx="6830568" cy="905894"/>
      </dsp:txXfrm>
    </dsp:sp>
    <dsp:sp modelId="{A5B09943-290D-644C-9C72-F247B8CAA3C3}">
      <dsp:nvSpPr>
        <dsp:cNvPr id="0" name=""/>
        <dsp:cNvSpPr/>
      </dsp:nvSpPr>
      <dsp:spPr>
        <a:xfrm>
          <a:off x="0" y="2720339"/>
          <a:ext cx="6830568"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A27834-4BD4-364E-8231-39733791F3F7}">
      <dsp:nvSpPr>
        <dsp:cNvPr id="0" name=""/>
        <dsp:cNvSpPr/>
      </dsp:nvSpPr>
      <dsp:spPr>
        <a:xfrm>
          <a:off x="0" y="2720339"/>
          <a:ext cx="6830568" cy="905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Organizational Structure of IOT</a:t>
          </a:r>
        </a:p>
      </dsp:txBody>
      <dsp:txXfrm>
        <a:off x="0" y="2720339"/>
        <a:ext cx="6830568" cy="905894"/>
      </dsp:txXfrm>
    </dsp:sp>
    <dsp:sp modelId="{954A30C9-8296-9645-894D-F777789BD164}">
      <dsp:nvSpPr>
        <dsp:cNvPr id="0" name=""/>
        <dsp:cNvSpPr/>
      </dsp:nvSpPr>
      <dsp:spPr>
        <a:xfrm>
          <a:off x="0" y="3626234"/>
          <a:ext cx="6830568"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24DD69-D921-3B4C-A5B2-A7D65259C19F}">
      <dsp:nvSpPr>
        <dsp:cNvPr id="0" name=""/>
        <dsp:cNvSpPr/>
      </dsp:nvSpPr>
      <dsp:spPr>
        <a:xfrm>
          <a:off x="0" y="3626234"/>
          <a:ext cx="6830568" cy="905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Applications of IOT</a:t>
          </a:r>
        </a:p>
      </dsp:txBody>
      <dsp:txXfrm>
        <a:off x="0" y="3626234"/>
        <a:ext cx="6830568" cy="905894"/>
      </dsp:txXfrm>
    </dsp:sp>
    <dsp:sp modelId="{37676F66-BA8B-0744-86F5-E36E04A8F8B2}">
      <dsp:nvSpPr>
        <dsp:cNvPr id="0" name=""/>
        <dsp:cNvSpPr/>
      </dsp:nvSpPr>
      <dsp:spPr>
        <a:xfrm>
          <a:off x="0" y="4532128"/>
          <a:ext cx="6830568"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C7E153-3877-D649-ABD5-3F6A95A67464}">
      <dsp:nvSpPr>
        <dsp:cNvPr id="0" name=""/>
        <dsp:cNvSpPr/>
      </dsp:nvSpPr>
      <dsp:spPr>
        <a:xfrm>
          <a:off x="0" y="4532128"/>
          <a:ext cx="6830568" cy="905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Boon and Bane of IOT</a:t>
          </a:r>
        </a:p>
      </dsp:txBody>
      <dsp:txXfrm>
        <a:off x="0" y="4532128"/>
        <a:ext cx="6830568" cy="90589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7/29/22</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1142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7/29/22</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7100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7/29/22</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055381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7/29/22</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40295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7/29/22</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14770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7/29/22</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676471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7/29/22</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544637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7/29/22</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61021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7/29/22</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536490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7/29/22</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1348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7/29/22</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547125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7/29/22</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1499679115"/>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hyperlink" Target="http://www.google.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internetofthingsagenda.techtarget.com/definition/injectable-ID-chip-biochip-transponder" TargetMode="External"/><Relationship Id="rId2" Type="http://schemas.openxmlformats.org/officeDocument/2006/relationships/hyperlink" Target="https://internetofthingsagenda.techtarget.com/definition/thing-in-the-Internet-of-Things" TargetMode="External"/><Relationship Id="rId1" Type="http://schemas.openxmlformats.org/officeDocument/2006/relationships/slideLayout" Target="../slideLayouts/slideLayout2.xml"/><Relationship Id="rId5" Type="http://schemas.openxmlformats.org/officeDocument/2006/relationships/hyperlink" Target="https://searchcustomerexperience.techtarget.com/news/450402550/IoT-technologies-bring-efficiency-and-customization-to-manufacturing" TargetMode="External"/><Relationship Id="rId4" Type="http://schemas.openxmlformats.org/officeDocument/2006/relationships/hyperlink" Target="https://whatis.techtarget.com/definition/sensor"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www.gartner.com/newsroom/id/3165317"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89443135-55A2-4D62-A70C-2D13A8810FA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99042" y="90311"/>
            <a:ext cx="12191981" cy="6857990"/>
          </a:xfrm>
          <a:prstGeom prst="rect">
            <a:avLst/>
          </a:prstGeom>
        </p:spPr>
      </p:pic>
      <p:sp>
        <p:nvSpPr>
          <p:cNvPr id="11"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2D70AB9-B731-3A4A-AA49-B9CEF458983F}"/>
              </a:ext>
            </a:extLst>
          </p:cNvPr>
          <p:cNvSpPr>
            <a:spLocks noGrp="1"/>
          </p:cNvSpPr>
          <p:nvPr>
            <p:ph type="ctrTitle"/>
          </p:nvPr>
        </p:nvSpPr>
        <p:spPr>
          <a:xfrm>
            <a:off x="933795" y="890316"/>
            <a:ext cx="10629899" cy="2387600"/>
          </a:xfrm>
        </p:spPr>
        <p:txBody>
          <a:bodyPr>
            <a:normAutofit/>
          </a:bodyPr>
          <a:lstStyle/>
          <a:p>
            <a:pPr algn="ctr"/>
            <a:r>
              <a:rPr lang="en-US" sz="6600" dirty="0">
                <a:solidFill>
                  <a:schemeClr val="bg1"/>
                </a:solidFill>
              </a:rPr>
              <a:t>Computer Organization of IOT</a:t>
            </a:r>
          </a:p>
        </p:txBody>
      </p:sp>
      <p:sp>
        <p:nvSpPr>
          <p:cNvPr id="3" name="Subtitle 2">
            <a:extLst>
              <a:ext uri="{FF2B5EF4-FFF2-40B4-BE49-F238E27FC236}">
                <a16:creationId xmlns:a16="http://schemas.microsoft.com/office/drawing/2014/main" id="{7EB72FE5-9CE4-8F49-8A2A-459BDF747F08}"/>
              </a:ext>
            </a:extLst>
          </p:cNvPr>
          <p:cNvSpPr>
            <a:spLocks noGrp="1"/>
          </p:cNvSpPr>
          <p:nvPr>
            <p:ph type="subTitle" idx="1"/>
          </p:nvPr>
        </p:nvSpPr>
        <p:spPr>
          <a:xfrm>
            <a:off x="404552" y="3171825"/>
            <a:ext cx="11688387" cy="2972619"/>
          </a:xfrm>
        </p:spPr>
        <p:txBody>
          <a:bodyPr anchor="ctr">
            <a:normAutofit/>
          </a:bodyPr>
          <a:lstStyle/>
          <a:p>
            <a:pPr algn="ctr">
              <a:lnSpc>
                <a:spcPct val="100000"/>
              </a:lnSpc>
            </a:pPr>
            <a:r>
              <a:rPr lang="en-US" dirty="0">
                <a:solidFill>
                  <a:schemeClr val="bg1"/>
                </a:solidFill>
                <a:latin typeface="Times New Roman" panose="02020603050405020304" pitchFamily="18" charset="0"/>
                <a:ea typeface="Microsoft GothicNeo" panose="02000300000000000000" pitchFamily="2" charset="-127"/>
                <a:cs typeface="Times New Roman" panose="02020603050405020304" pitchFamily="18" charset="0"/>
              </a:rPr>
              <a:t>By </a:t>
            </a:r>
          </a:p>
          <a:p>
            <a:pPr algn="ctr">
              <a:lnSpc>
                <a:spcPct val="100000"/>
              </a:lnSpc>
            </a:pPr>
            <a:r>
              <a:rPr lang="en-US" dirty="0">
                <a:solidFill>
                  <a:schemeClr val="bg1"/>
                </a:solidFill>
                <a:latin typeface="Times New Roman" panose="02020603050405020304" pitchFamily="18" charset="0"/>
                <a:ea typeface="Microsoft GothicNeo" panose="02000300000000000000" pitchFamily="2" charset="-127"/>
                <a:cs typeface="Times New Roman" panose="02020603050405020304" pitchFamily="18" charset="0"/>
              </a:rPr>
              <a:t>Mr. Gaurav A. Haral</a:t>
            </a:r>
          </a:p>
        </p:txBody>
      </p:sp>
    </p:spTree>
    <p:extLst>
      <p:ext uri="{BB962C8B-B14F-4D97-AF65-F5344CB8AC3E}">
        <p14:creationId xmlns:p14="http://schemas.microsoft.com/office/powerpoint/2010/main" val="3027835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100000">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D4818-7307-B247-B4AC-81726115EA48}"/>
              </a:ext>
            </a:extLst>
          </p:cNvPr>
          <p:cNvSpPr>
            <a:spLocks noGrp="1"/>
          </p:cNvSpPr>
          <p:nvPr>
            <p:ph type="title"/>
          </p:nvPr>
        </p:nvSpPr>
        <p:spPr/>
        <p:txBody>
          <a:bodyPr/>
          <a:lstStyle/>
          <a:p>
            <a:r>
              <a:rPr lang="en-US" dirty="0"/>
              <a:t>How does IoT work?</a:t>
            </a:r>
          </a:p>
        </p:txBody>
      </p:sp>
      <p:sp>
        <p:nvSpPr>
          <p:cNvPr id="3" name="Content Placeholder 2">
            <a:extLst>
              <a:ext uri="{FF2B5EF4-FFF2-40B4-BE49-F238E27FC236}">
                <a16:creationId xmlns:a16="http://schemas.microsoft.com/office/drawing/2014/main" id="{C8E7FC99-FD18-0148-8716-A080CAD8C303}"/>
              </a:ext>
            </a:extLst>
          </p:cNvPr>
          <p:cNvSpPr>
            <a:spLocks noGrp="1"/>
          </p:cNvSpPr>
          <p:nvPr>
            <p:ph idx="1"/>
          </p:nvPr>
        </p:nvSpPr>
        <p:spPr/>
        <p:txBody>
          <a:bodyPr>
            <a:normAutofit/>
          </a:bodyPr>
          <a:lstStyle/>
          <a:p>
            <a:pPr marL="0" indent="0" algn="just">
              <a:buNone/>
            </a:pPr>
            <a:r>
              <a:rPr lang="en-US" dirty="0">
                <a:latin typeface="Times New Roman" panose="02020603050405020304" pitchFamily="18" charset="0"/>
                <a:cs typeface="Times New Roman" panose="02020603050405020304" pitchFamily="18" charset="0"/>
              </a:rPr>
              <a:t>An IoT ecosystem consists of web-enabled smart devices that use embedded systems, such as processors, sensors and communication hardware, to collect, send and act on data they acquire from their environments. IoT devices share the sensor data they collect by connecting to an </a:t>
            </a:r>
            <a:r>
              <a:rPr lang="en-US" dirty="0" err="1">
                <a:latin typeface="Times New Roman" panose="02020603050405020304" pitchFamily="18" charset="0"/>
                <a:cs typeface="Times New Roman" panose="02020603050405020304" pitchFamily="18" charset="0"/>
              </a:rPr>
              <a:t>Iot</a:t>
            </a:r>
            <a:r>
              <a:rPr lang="en-US" dirty="0">
                <a:latin typeface="Times New Roman" panose="02020603050405020304" pitchFamily="18" charset="0"/>
                <a:cs typeface="Times New Roman" panose="02020603050405020304" pitchFamily="18" charset="0"/>
              </a:rPr>
              <a:t> gateway or other edge device where data is either sent to the cloud to be analyzed or analyzed locally. Sometimes, these devices communicate with other related devices and act on the information they get from one another. The devices do most of the work without human intervention, although people can interact with the devices -- for instance, to set them up, give them instructions or access the data.</a:t>
            </a:r>
          </a:p>
        </p:txBody>
      </p:sp>
    </p:spTree>
    <p:extLst>
      <p:ext uri="{BB962C8B-B14F-4D97-AF65-F5344CB8AC3E}">
        <p14:creationId xmlns:p14="http://schemas.microsoft.com/office/powerpoint/2010/main" val="3895250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oT system">
            <a:extLst>
              <a:ext uri="{FF2B5EF4-FFF2-40B4-BE49-F238E27FC236}">
                <a16:creationId xmlns:a16="http://schemas.microsoft.com/office/drawing/2014/main" id="{53C24014-A12B-7E41-8E10-277643C9C46B}"/>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6629" t="5947" r="5298" b="6389"/>
          <a:stretch/>
        </p:blipFill>
        <p:spPr bwMode="auto">
          <a:xfrm>
            <a:off x="154984" y="1"/>
            <a:ext cx="12037016"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693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DC68F7-021F-2948-B751-A21EEFAE0E53}"/>
              </a:ext>
            </a:extLst>
          </p:cNvPr>
          <p:cNvSpPr>
            <a:spLocks noGrp="1"/>
          </p:cNvSpPr>
          <p:nvPr>
            <p:ph idx="1"/>
          </p:nvPr>
        </p:nvSpPr>
        <p:spPr>
          <a:xfrm>
            <a:off x="573437" y="1208868"/>
            <a:ext cx="10710259" cy="4963332"/>
          </a:xfrm>
        </p:spPr>
        <p:txBody>
          <a:bodyPr>
            <a:normAutofit fontScale="92500" lnSpcReduction="20000"/>
          </a:bodyPr>
          <a:lstStyle/>
          <a:p>
            <a:pPr algn="just"/>
            <a:r>
              <a:rPr lang="en-US" dirty="0"/>
              <a:t>The internet of things helps people live and work smarter, as well as gain complete control over their lives. In addition to offering smart devices to automate homes, IoT is essential to business. IoT provides businesses with a real-time look into how their systems really work, delivering insights into everything from the performance of machines to supply chain and logistics operations.</a:t>
            </a:r>
          </a:p>
          <a:p>
            <a:pPr algn="just"/>
            <a:r>
              <a:rPr lang="en-US" dirty="0"/>
              <a:t>IoT enables companies to automate processes and reduce labor costs. It also cuts down on waste and improves service delivery, making it less expensive to manufacture and deliver goods, as well as offering transparency into customer transactions.</a:t>
            </a:r>
          </a:p>
          <a:p>
            <a:r>
              <a:rPr lang="en-US" dirty="0"/>
              <a:t>As such, IoT is one of the most important technologies of everyday life, and it will continue to pick up steam as more businesses realize the potential of connected devices to keep them competitive.</a:t>
            </a:r>
            <a:br>
              <a:rPr lang="en-US" dirty="0"/>
            </a:br>
            <a:endParaRPr lang="en-US" dirty="0"/>
          </a:p>
        </p:txBody>
      </p:sp>
    </p:spTree>
    <p:extLst>
      <p:ext uri="{BB962C8B-B14F-4D97-AF65-F5344CB8AC3E}">
        <p14:creationId xmlns:p14="http://schemas.microsoft.com/office/powerpoint/2010/main" val="1386596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4F89C-C700-3841-8801-B7325A52A29C}"/>
              </a:ext>
            </a:extLst>
          </p:cNvPr>
          <p:cNvSpPr>
            <a:spLocks noGrp="1"/>
          </p:cNvSpPr>
          <p:nvPr>
            <p:ph type="title"/>
          </p:nvPr>
        </p:nvSpPr>
        <p:spPr/>
        <p:txBody>
          <a:bodyPr/>
          <a:lstStyle/>
          <a:p>
            <a:r>
              <a:rPr lang="en-US" dirty="0"/>
              <a:t>Application of IOT</a:t>
            </a:r>
          </a:p>
        </p:txBody>
      </p:sp>
      <p:sp>
        <p:nvSpPr>
          <p:cNvPr id="3" name="Content Placeholder 2">
            <a:extLst>
              <a:ext uri="{FF2B5EF4-FFF2-40B4-BE49-F238E27FC236}">
                <a16:creationId xmlns:a16="http://schemas.microsoft.com/office/drawing/2014/main" id="{3CAA9BBF-6EF7-504F-B0CC-5E8734FEFC05}"/>
              </a:ext>
            </a:extLst>
          </p:cNvPr>
          <p:cNvSpPr>
            <a:spLocks noGrp="1"/>
          </p:cNvSpPr>
          <p:nvPr>
            <p:ph idx="1"/>
          </p:nvPr>
        </p:nvSpPr>
        <p:spPr>
          <a:xfrm>
            <a:off x="1011936" y="2154264"/>
            <a:ext cx="10168128" cy="4432516"/>
          </a:xfrm>
        </p:spPr>
        <p:txBody>
          <a:bodyPr>
            <a:normAutofit fontScale="70000" lnSpcReduction="20000"/>
          </a:bodyPr>
          <a:lstStyle/>
          <a:p>
            <a:pPr marL="0" indent="0" algn="just">
              <a:buNone/>
            </a:pPr>
            <a:r>
              <a:rPr lang="en-US" dirty="0">
                <a:latin typeface="Times New Roman" panose="02020603050405020304" pitchFamily="18" charset="0"/>
                <a:cs typeface="Times New Roman" panose="02020603050405020304" pitchFamily="18" charset="0"/>
              </a:rPr>
              <a:t>1. Wearables.</a:t>
            </a:r>
          </a:p>
          <a:p>
            <a:pPr algn="just"/>
            <a:r>
              <a:rPr lang="en-US" dirty="0">
                <a:latin typeface="Times New Roman" panose="02020603050405020304" pitchFamily="18" charset="0"/>
                <a:cs typeface="Times New Roman" panose="02020603050405020304" pitchFamily="18" charset="0"/>
              </a:rPr>
              <a:t>Virtual glasses, fitness bands to monitor for example calorie expenditure and heart beats, or GPS tracking belts, are just some examples of wearable devices that we have been using for some time now. Companies such as Google, Apple, Samsung and others have developed and introduced the Internet of Things and the application thereof into our daily lives.</a:t>
            </a:r>
          </a:p>
          <a:p>
            <a:pPr algn="just"/>
            <a:r>
              <a:rPr lang="en-US" dirty="0">
                <a:latin typeface="Times New Roman" panose="02020603050405020304" pitchFamily="18" charset="0"/>
                <a:cs typeface="Times New Roman" panose="02020603050405020304" pitchFamily="18" charset="0"/>
              </a:rPr>
              <a:t>These are small and energy efficient devices, which are equipped with sensors, with the necessary hardware for measurements and readings, and with software to collect and organize data and information about users.</a:t>
            </a:r>
          </a:p>
          <a:p>
            <a:pPr marL="0" indent="0" algn="just">
              <a:buNone/>
            </a:pPr>
            <a:r>
              <a:rPr lang="en-US" dirty="0">
                <a:latin typeface="Times New Roman" panose="02020603050405020304" pitchFamily="18" charset="0"/>
                <a:cs typeface="Times New Roman" panose="02020603050405020304" pitchFamily="18" charset="0"/>
              </a:rPr>
              <a:t>2. Health.</a:t>
            </a:r>
          </a:p>
          <a:p>
            <a:pPr algn="just"/>
            <a:r>
              <a:rPr lang="en-US" dirty="0">
                <a:latin typeface="Times New Roman" panose="02020603050405020304" pitchFamily="18" charset="0"/>
                <a:cs typeface="Times New Roman" panose="02020603050405020304" pitchFamily="18" charset="0"/>
              </a:rPr>
              <a:t>The use of wearables or sensors connected to patients, allows doctors to monitor a patient's condition outside the hospital and in real-time. Through continuously monitoring certain metrics and automatic alerts on their vital signs, the Internet of Things helps to improve the care for patients and the prevention of lethal events in high-risk patients.</a:t>
            </a:r>
          </a:p>
          <a:p>
            <a:pPr algn="just"/>
            <a:r>
              <a:rPr lang="en-US" dirty="0">
                <a:latin typeface="Times New Roman" panose="02020603050405020304" pitchFamily="18" charset="0"/>
                <a:cs typeface="Times New Roman" panose="02020603050405020304" pitchFamily="18" charset="0"/>
              </a:rPr>
              <a:t>Another use is the integration of IoT technology into hospital beds, giving way to smart beds, equipped with special sensors to observe vital signs, blood pressure, oximeter and body temperature, among others.</a:t>
            </a:r>
          </a:p>
        </p:txBody>
      </p:sp>
    </p:spTree>
    <p:extLst>
      <p:ext uri="{BB962C8B-B14F-4D97-AF65-F5344CB8AC3E}">
        <p14:creationId xmlns:p14="http://schemas.microsoft.com/office/powerpoint/2010/main" val="41870274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0D2060-3D3A-C243-ACE7-5D3116F850D3}"/>
              </a:ext>
            </a:extLst>
          </p:cNvPr>
          <p:cNvSpPr>
            <a:spLocks noGrp="1"/>
          </p:cNvSpPr>
          <p:nvPr>
            <p:ph idx="1"/>
          </p:nvPr>
        </p:nvSpPr>
        <p:spPr>
          <a:xfrm>
            <a:off x="1115568" y="666427"/>
            <a:ext cx="10168128" cy="5505773"/>
          </a:xfrm>
        </p:spPr>
        <p:txBody>
          <a:bodyPr>
            <a:normAutofit fontScale="77500" lnSpcReduction="20000"/>
          </a:bodyPr>
          <a:lstStyle/>
          <a:p>
            <a:pPr marL="0" indent="0" algn="just">
              <a:buNone/>
            </a:pPr>
            <a:r>
              <a:rPr lang="en-US" dirty="0">
                <a:latin typeface="Times New Roman" panose="02020603050405020304" pitchFamily="18" charset="0"/>
                <a:cs typeface="Times New Roman" panose="02020603050405020304" pitchFamily="18" charset="0"/>
              </a:rPr>
              <a:t>3. Traffic monitoring.</a:t>
            </a:r>
          </a:p>
          <a:p>
            <a:pPr algn="just"/>
            <a:r>
              <a:rPr lang="en-US" dirty="0">
                <a:latin typeface="Times New Roman" panose="02020603050405020304" pitchFamily="18" charset="0"/>
                <a:cs typeface="Times New Roman" panose="02020603050405020304" pitchFamily="18" charset="0"/>
              </a:rPr>
              <a:t>The Internet of things can be very useful in the management of vehicular traffic in large cities, contributing to the concept of smart cities.</a:t>
            </a:r>
          </a:p>
          <a:p>
            <a:pPr algn="just"/>
            <a:r>
              <a:rPr lang="en-US" dirty="0">
                <a:latin typeface="Times New Roman" panose="02020603050405020304" pitchFamily="18" charset="0"/>
                <a:cs typeface="Times New Roman" panose="02020603050405020304" pitchFamily="18" charset="0"/>
              </a:rPr>
              <a:t>When we use our mobile phones as sensors, which collect and share data from our vehicles through applications such as Waze or Google Maps, we are using the Internet of Things to inform us and at the same time contribute to traffic monitoring, showing the conditions of the different routes, and feeding and improving the information on the different routes to the same destination, distance, estimated time of arrival.</a:t>
            </a:r>
          </a:p>
          <a:p>
            <a:pPr marL="0" indent="0" algn="just">
              <a:buNone/>
            </a:pPr>
            <a:r>
              <a:rPr lang="en-US" dirty="0">
                <a:latin typeface="Times New Roman" panose="02020603050405020304" pitchFamily="18" charset="0"/>
                <a:cs typeface="Times New Roman" panose="02020603050405020304" pitchFamily="18" charset="0"/>
              </a:rPr>
              <a:t>4. Fleet management.</a:t>
            </a:r>
          </a:p>
          <a:p>
            <a:pPr algn="just"/>
            <a:r>
              <a:rPr lang="en-US" dirty="0">
                <a:latin typeface="Times New Roman" panose="02020603050405020304" pitchFamily="18" charset="0"/>
                <a:cs typeface="Times New Roman" panose="02020603050405020304" pitchFamily="18" charset="0"/>
              </a:rPr>
              <a:t>The installation of sensors in fleet vehicles helps to establish an effective interconnectivity between the vehicles and their managers as well as between the vehicles and their drivers. Both driver and manager/ owner can know all kinds of details about the status, operation and needs of the vehicle, just by accessing the software</a:t>
            </a:r>
            <a:r>
              <a:rPr lang="en-US" i="1" dirty="0">
                <a:latin typeface="Times New Roman" panose="02020603050405020304" pitchFamily="18" charset="0"/>
                <a:cs typeface="Times New Roman" panose="02020603050405020304" pitchFamily="18" charset="0"/>
              </a:rPr>
              <a:t> in</a:t>
            </a:r>
            <a:r>
              <a:rPr lang="en-US" dirty="0">
                <a:latin typeface="Times New Roman" panose="02020603050405020304" pitchFamily="18" charset="0"/>
                <a:cs typeface="Times New Roman" panose="02020603050405020304" pitchFamily="18" charset="0"/>
              </a:rPr>
              <a:t> charge of collecting, processing and organizing the data. Even, receive alarms in real time of maintenance incidents without having been detected by the driver.</a:t>
            </a:r>
          </a:p>
          <a:p>
            <a:pPr algn="just"/>
            <a:r>
              <a:rPr lang="en-US" dirty="0">
                <a:latin typeface="Times New Roman" panose="02020603050405020304" pitchFamily="18" charset="0"/>
                <a:cs typeface="Times New Roman" panose="02020603050405020304" pitchFamily="18" charset="0"/>
              </a:rPr>
              <a:t>The application of the Internet of Things to fleet management assists with geolocation (and with it the monitoring of routes and identification of the most efficient routes), performance analysis, telemetry control and fuel savings , the reduction of polluting emissions to the environment and can even provide valuable information to improve the driving of vehicles.</a:t>
            </a:r>
          </a:p>
          <a:p>
            <a:endParaRPr lang="en-US" dirty="0"/>
          </a:p>
        </p:txBody>
      </p:sp>
    </p:spTree>
    <p:extLst>
      <p:ext uri="{BB962C8B-B14F-4D97-AF65-F5344CB8AC3E}">
        <p14:creationId xmlns:p14="http://schemas.microsoft.com/office/powerpoint/2010/main" val="2201065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3A0BC8-66A3-2E43-A910-4B25558DDD0F}"/>
              </a:ext>
            </a:extLst>
          </p:cNvPr>
          <p:cNvSpPr>
            <a:spLocks noGrp="1"/>
          </p:cNvSpPr>
          <p:nvPr>
            <p:ph idx="1"/>
          </p:nvPr>
        </p:nvSpPr>
        <p:spPr>
          <a:xfrm>
            <a:off x="1011936" y="449451"/>
            <a:ext cx="10168128" cy="5412783"/>
          </a:xfrm>
        </p:spPr>
        <p:txBody>
          <a:bodyPr>
            <a:normAutofit fontScale="70000" lnSpcReduction="20000"/>
          </a:bodyPr>
          <a:lstStyle/>
          <a:p>
            <a:pPr marL="0" indent="0" algn="just">
              <a:buNone/>
            </a:pPr>
            <a:r>
              <a:rPr lang="en-US" dirty="0">
                <a:latin typeface="Times New Roman" panose="02020603050405020304" pitchFamily="18" charset="0"/>
                <a:cs typeface="Times New Roman" panose="02020603050405020304" pitchFamily="18" charset="0"/>
              </a:rPr>
              <a:t>5. Agriculture.</a:t>
            </a:r>
          </a:p>
          <a:p>
            <a:pPr algn="just"/>
            <a:r>
              <a:rPr lang="en-US" dirty="0">
                <a:latin typeface="Times New Roman" panose="02020603050405020304" pitchFamily="18" charset="0"/>
                <a:cs typeface="Times New Roman" panose="02020603050405020304" pitchFamily="18" charset="0"/>
              </a:rPr>
              <a:t>Smart farms are a fact. The quality of soil is crucial to produce good crops, and the Internet of Things offers farmers the possibility to access detailed knowledge and valuable information of their soil condition.</a:t>
            </a:r>
          </a:p>
          <a:p>
            <a:pPr algn="just"/>
            <a:r>
              <a:rPr lang="en-US" dirty="0">
                <a:latin typeface="Times New Roman" panose="02020603050405020304" pitchFamily="18" charset="0"/>
                <a:cs typeface="Times New Roman" panose="02020603050405020304" pitchFamily="18" charset="0"/>
              </a:rPr>
              <a:t>Through the implementation of IoT sensors, a significant amount of data can be obtained on the state and stages of the soil. Information such as soil moisture, level of acidity, the presence of certain nutrients, temperature and many other chemical characteristics, helps farmers control irrigation, make water use more efficient, specify the best times to start sowing, and even discover the presence of diseases in plants and soil.</a:t>
            </a:r>
          </a:p>
          <a:p>
            <a:pPr marL="0" indent="0" algn="just">
              <a:buNone/>
            </a:pPr>
            <a:r>
              <a:rPr lang="en-US" dirty="0">
                <a:latin typeface="Times New Roman" panose="02020603050405020304" pitchFamily="18" charset="0"/>
                <a:cs typeface="Times New Roman" panose="02020603050405020304" pitchFamily="18" charset="0"/>
              </a:rPr>
              <a:t>6. Hospitality.</a:t>
            </a:r>
          </a:p>
          <a:p>
            <a:pPr algn="just"/>
            <a:r>
              <a:rPr lang="en-US" dirty="0">
                <a:latin typeface="Times New Roman" panose="02020603050405020304" pitchFamily="18" charset="0"/>
                <a:cs typeface="Times New Roman" panose="02020603050405020304" pitchFamily="18" charset="0"/>
              </a:rPr>
              <a:t>The application of the IoT to the hotel industry brings with it interesting improvements in the quality of the service. With the implementation of electronic keys, which are sent directly to the mobile devices of each guest, it is possible to automate various interactions.</a:t>
            </a:r>
          </a:p>
          <a:p>
            <a:pPr algn="just"/>
            <a:r>
              <a:rPr lang="en-US" dirty="0">
                <a:latin typeface="Times New Roman" panose="02020603050405020304" pitchFamily="18" charset="0"/>
                <a:cs typeface="Times New Roman" panose="02020603050405020304" pitchFamily="18" charset="0"/>
              </a:rPr>
              <a:t>Thus, the location of the guests, the sending of offers or information on activities of interest, the realization of orders to the room or </a:t>
            </a:r>
            <a:r>
              <a:rPr lang="en-US" i="1" dirty="0">
                <a:latin typeface="Times New Roman" panose="02020603050405020304" pitchFamily="18" charset="0"/>
                <a:cs typeface="Times New Roman" panose="02020603050405020304" pitchFamily="18" charset="0"/>
              </a:rPr>
              <a:t>room service</a:t>
            </a:r>
            <a:r>
              <a:rPr lang="en-US" dirty="0">
                <a:latin typeface="Times New Roman" panose="02020603050405020304" pitchFamily="18" charset="0"/>
                <a:cs typeface="Times New Roman" panose="02020603050405020304" pitchFamily="18" charset="0"/>
              </a:rPr>
              <a:t> , the automatic charge of accounts to the room or the request of personal hygiene supplies, are activities that can be easily managed through integrated applications using the Internet of Things technology.</a:t>
            </a:r>
          </a:p>
          <a:p>
            <a:pPr algn="just"/>
            <a:r>
              <a:rPr lang="en-US" dirty="0">
                <a:latin typeface="Times New Roman" panose="02020603050405020304" pitchFamily="18" charset="0"/>
                <a:cs typeface="Times New Roman" panose="02020603050405020304" pitchFamily="18" charset="0"/>
              </a:rPr>
              <a:t>With the use of electronic keys, the </a:t>
            </a:r>
            <a:r>
              <a:rPr lang="en-US" i="1" dirty="0">
                <a:latin typeface="Times New Roman" panose="02020603050405020304" pitchFamily="18" charset="0"/>
                <a:cs typeface="Times New Roman" panose="02020603050405020304" pitchFamily="18" charset="0"/>
              </a:rPr>
              <a:t>check-out</a:t>
            </a:r>
            <a:r>
              <a:rPr lang="en-US" dirty="0">
                <a:latin typeface="Times New Roman" panose="02020603050405020304" pitchFamily="18" charset="0"/>
                <a:cs typeface="Times New Roman" panose="02020603050405020304" pitchFamily="18" charset="0"/>
              </a:rPr>
              <a:t> process is automated, disabling the operation of doors, offering information about the rooms immediately available, and even assigning housekeeping tasks to maintenance personnel.</a:t>
            </a:r>
          </a:p>
          <a:p>
            <a:endParaRPr lang="en-US" dirty="0"/>
          </a:p>
        </p:txBody>
      </p:sp>
    </p:spTree>
    <p:extLst>
      <p:ext uri="{BB962C8B-B14F-4D97-AF65-F5344CB8AC3E}">
        <p14:creationId xmlns:p14="http://schemas.microsoft.com/office/powerpoint/2010/main" val="7733560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8088BC-AF7A-FA43-BBBA-D63EC13A8734}"/>
              </a:ext>
            </a:extLst>
          </p:cNvPr>
          <p:cNvSpPr>
            <a:spLocks noGrp="1"/>
          </p:cNvSpPr>
          <p:nvPr>
            <p:ph idx="1"/>
          </p:nvPr>
        </p:nvSpPr>
        <p:spPr>
          <a:xfrm>
            <a:off x="1115568" y="573437"/>
            <a:ext cx="10168128" cy="5598763"/>
          </a:xfrm>
        </p:spPr>
        <p:txBody>
          <a:bodyPr>
            <a:normAutofit fontScale="77500" lnSpcReduction="20000"/>
          </a:bodyPr>
          <a:lstStyle/>
          <a:p>
            <a:pPr marL="0" indent="0" algn="just">
              <a:buNone/>
            </a:pPr>
            <a:r>
              <a:rPr lang="en-US" dirty="0">
                <a:latin typeface="Times New Roman" panose="02020603050405020304" pitchFamily="18" charset="0"/>
                <a:cs typeface="Times New Roman" panose="02020603050405020304" pitchFamily="18" charset="0"/>
              </a:rPr>
              <a:t>7. Smart grid and energy saving.</a:t>
            </a:r>
          </a:p>
          <a:p>
            <a:pPr algn="just"/>
            <a:r>
              <a:rPr lang="en-US" dirty="0">
                <a:latin typeface="Times New Roman" panose="02020603050405020304" pitchFamily="18" charset="0"/>
                <a:cs typeface="Times New Roman" panose="02020603050405020304" pitchFamily="18" charset="0"/>
              </a:rPr>
              <a:t>The progressive use of intelligent energy meters, or meters equipped with sensors, and the installation of sensors in different strategic points that go from the production plants to the different distribution points, allows better monitoring and control of the electrical network.</a:t>
            </a:r>
          </a:p>
          <a:p>
            <a:pPr algn="just"/>
            <a:r>
              <a:rPr lang="en-US" dirty="0">
                <a:latin typeface="Times New Roman" panose="02020603050405020304" pitchFamily="18" charset="0"/>
                <a:cs typeface="Times New Roman" panose="02020603050405020304" pitchFamily="18" charset="0"/>
              </a:rPr>
              <a:t>By establishing a bidirectional communication between the service provider company and the end user, information of enormous value can be obtained for the detection of faults, decision making and repair thereof.</a:t>
            </a:r>
          </a:p>
          <a:p>
            <a:pPr algn="just"/>
            <a:r>
              <a:rPr lang="en-US" dirty="0">
                <a:latin typeface="Times New Roman" panose="02020603050405020304" pitchFamily="18" charset="0"/>
                <a:cs typeface="Times New Roman" panose="02020603050405020304" pitchFamily="18" charset="0"/>
              </a:rPr>
              <a:t>It also allows offering valuable information to the end user about their consumption patterns and about the best ways to reduce or adjust their energy expenditure.</a:t>
            </a:r>
          </a:p>
          <a:p>
            <a:pPr marL="0" indent="0" algn="just">
              <a:buNone/>
            </a:pPr>
            <a:r>
              <a:rPr lang="en-US" dirty="0">
                <a:latin typeface="Times New Roman" panose="02020603050405020304" pitchFamily="18" charset="0"/>
                <a:cs typeface="Times New Roman" panose="02020603050405020304" pitchFamily="18" charset="0"/>
              </a:rPr>
              <a:t>8. Water supply.</a:t>
            </a:r>
          </a:p>
          <a:p>
            <a:pPr algn="just"/>
            <a:r>
              <a:rPr lang="en-US" dirty="0">
                <a:latin typeface="Times New Roman" panose="02020603050405020304" pitchFamily="18" charset="0"/>
                <a:cs typeface="Times New Roman" panose="02020603050405020304" pitchFamily="18" charset="0"/>
              </a:rPr>
              <a:t>A sensor, either incorporated or adjusted externally to water meters, connected to the Internet and accompanied by the necessary </a:t>
            </a:r>
            <a:r>
              <a:rPr lang="en-US" i="1" dirty="0">
                <a:latin typeface="Times New Roman" panose="02020603050405020304" pitchFamily="18" charset="0"/>
                <a:cs typeface="Times New Roman" panose="02020603050405020304" pitchFamily="18" charset="0"/>
              </a:rPr>
              <a:t>software</a:t>
            </a:r>
            <a:r>
              <a:rPr lang="en-US" dirty="0">
                <a:latin typeface="Times New Roman" panose="02020603050405020304" pitchFamily="18" charset="0"/>
                <a:cs typeface="Times New Roman" panose="02020603050405020304" pitchFamily="18" charset="0"/>
              </a:rPr>
              <a:t> , helps to collect, process and analyze data, which allows understanding the behavior of consumers, detecting faults in the supply service, report results and offer courses of action to the company that provides the service.</a:t>
            </a:r>
          </a:p>
          <a:p>
            <a:pPr algn="just"/>
            <a:r>
              <a:rPr lang="en-US" dirty="0">
                <a:latin typeface="Times New Roman" panose="02020603050405020304" pitchFamily="18" charset="0"/>
                <a:cs typeface="Times New Roman" panose="02020603050405020304" pitchFamily="18" charset="0"/>
              </a:rPr>
              <a:t>Likewise, it offers final consumers the possibility of tracking their own consumption information, through a web page and in real time, even receiving automatic alerts in case of detecting consumption out of range to their average consumption record, which could indicate the presence of a leak.</a:t>
            </a:r>
          </a:p>
          <a:p>
            <a:endParaRPr lang="en-US" dirty="0"/>
          </a:p>
        </p:txBody>
      </p:sp>
    </p:spTree>
    <p:extLst>
      <p:ext uri="{BB962C8B-B14F-4D97-AF65-F5344CB8AC3E}">
        <p14:creationId xmlns:p14="http://schemas.microsoft.com/office/powerpoint/2010/main" val="462624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197B9-30D9-FC46-854D-E4DB79DBE2F3}"/>
              </a:ext>
            </a:extLst>
          </p:cNvPr>
          <p:cNvSpPr>
            <a:spLocks noGrp="1"/>
          </p:cNvSpPr>
          <p:nvPr>
            <p:ph type="title"/>
          </p:nvPr>
        </p:nvSpPr>
        <p:spPr/>
        <p:txBody>
          <a:bodyPr/>
          <a:lstStyle/>
          <a:p>
            <a:r>
              <a:rPr lang="en-US" dirty="0"/>
              <a:t>Advantages of IoT</a:t>
            </a:r>
          </a:p>
        </p:txBody>
      </p:sp>
      <p:sp>
        <p:nvSpPr>
          <p:cNvPr id="3" name="Content Placeholder 2">
            <a:extLst>
              <a:ext uri="{FF2B5EF4-FFF2-40B4-BE49-F238E27FC236}">
                <a16:creationId xmlns:a16="http://schemas.microsoft.com/office/drawing/2014/main" id="{34BEA20C-7D4A-0646-A10E-84C1F8B8D3ED}"/>
              </a:ext>
            </a:extLst>
          </p:cNvPr>
          <p:cNvSpPr>
            <a:spLocks noGrp="1"/>
          </p:cNvSpPr>
          <p:nvPr>
            <p:ph idx="1"/>
          </p:nvPr>
        </p:nvSpPr>
        <p:spPr>
          <a:xfrm>
            <a:off x="1115568" y="2355742"/>
            <a:ext cx="10168128" cy="3816458"/>
          </a:xfrm>
        </p:spPr>
        <p:txBody>
          <a:bodyPr>
            <a:normAutofit fontScale="62500" lnSpcReduction="20000"/>
          </a:bodyPr>
          <a:lstStyle/>
          <a:p>
            <a:pPr marL="0" indent="0">
              <a:buNone/>
            </a:pPr>
            <a:r>
              <a:rPr lang="en-US" sz="2900" b="1" dirty="0">
                <a:latin typeface="Times New Roman" panose="02020603050405020304" pitchFamily="18" charset="0"/>
                <a:cs typeface="Times New Roman" panose="02020603050405020304" pitchFamily="18" charset="0"/>
              </a:rPr>
              <a:t>Speed</a:t>
            </a:r>
          </a:p>
          <a:p>
            <a:r>
              <a:rPr lang="en-US" sz="2900" dirty="0">
                <a:latin typeface="Times New Roman" panose="02020603050405020304" pitchFamily="18" charset="0"/>
                <a:cs typeface="Times New Roman" panose="02020603050405020304" pitchFamily="18" charset="0"/>
              </a:rPr>
              <a:t>All this data pouring in enables us to complete numerous tasks with envying speed. For example, IoT makes automation easy. Smart offices automate repetitive tasks, thus allowing employees to invest their time and effort into something more challenging.</a:t>
            </a:r>
          </a:p>
          <a:p>
            <a:pPr marL="0" indent="0">
              <a:buNone/>
            </a:pPr>
            <a:r>
              <a:rPr lang="en-US" sz="2900" b="1" dirty="0">
                <a:latin typeface="Times New Roman" panose="02020603050405020304" pitchFamily="18" charset="0"/>
                <a:cs typeface="Times New Roman" panose="02020603050405020304" pitchFamily="18" charset="0"/>
              </a:rPr>
              <a:t>Adapting to New Standards</a:t>
            </a:r>
          </a:p>
          <a:p>
            <a:r>
              <a:rPr lang="en-US" sz="2900" dirty="0">
                <a:latin typeface="Times New Roman" panose="02020603050405020304" pitchFamily="18" charset="0"/>
                <a:cs typeface="Times New Roman" panose="02020603050405020304" pitchFamily="18" charset="0"/>
              </a:rPr>
              <a:t>Though IoT is ever-changing, its alterations are minimal compared to the rest of the high-tech world. Without IoT, it would be hard for us to keep track of all the latest updates.</a:t>
            </a:r>
          </a:p>
          <a:p>
            <a:pPr marL="0" indent="0">
              <a:buNone/>
            </a:pPr>
            <a:r>
              <a:rPr lang="en-US" sz="2900" b="1" dirty="0">
                <a:latin typeface="Times New Roman" panose="02020603050405020304" pitchFamily="18" charset="0"/>
                <a:cs typeface="Times New Roman" panose="02020603050405020304" pitchFamily="18" charset="0"/>
              </a:rPr>
              <a:t>Better Time Management</a:t>
            </a:r>
          </a:p>
          <a:p>
            <a:r>
              <a:rPr lang="en-US" sz="2900" dirty="0">
                <a:latin typeface="Times New Roman" panose="02020603050405020304" pitchFamily="18" charset="0"/>
                <a:cs typeface="Times New Roman" panose="02020603050405020304" pitchFamily="18" charset="0"/>
              </a:rPr>
              <a:t>Overall, the IoT is an incredible time-saving tool. We can search for the latest news on our phones during our daily commute, or visit a blog about our favorite pastime, purchase an item in an online shop, you name it.</a:t>
            </a:r>
            <a:br>
              <a:rPr lang="en-US" sz="2900" dirty="0">
                <a:latin typeface="Times New Roman" panose="02020603050405020304" pitchFamily="18" charset="0"/>
                <a:cs typeface="Times New Roman" panose="02020603050405020304" pitchFamily="18" charset="0"/>
              </a:rPr>
            </a:br>
            <a:r>
              <a:rPr lang="en-US" sz="2900" dirty="0">
                <a:latin typeface="Times New Roman" panose="02020603050405020304" pitchFamily="18" charset="0"/>
                <a:cs typeface="Times New Roman" panose="02020603050405020304" pitchFamily="18" charset="0"/>
              </a:rPr>
              <a:t>Eventually, we end up with much more time on our hands.</a:t>
            </a:r>
          </a:p>
          <a:p>
            <a:endParaRPr lang="en-US" dirty="0"/>
          </a:p>
        </p:txBody>
      </p:sp>
    </p:spTree>
    <p:extLst>
      <p:ext uri="{BB962C8B-B14F-4D97-AF65-F5344CB8AC3E}">
        <p14:creationId xmlns:p14="http://schemas.microsoft.com/office/powerpoint/2010/main" val="6431799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D40F1-FD13-C044-82F2-47218DEE8057}"/>
              </a:ext>
            </a:extLst>
          </p:cNvPr>
          <p:cNvSpPr>
            <a:spLocks noGrp="1"/>
          </p:cNvSpPr>
          <p:nvPr>
            <p:ph type="title"/>
          </p:nvPr>
        </p:nvSpPr>
        <p:spPr/>
        <p:txBody>
          <a:bodyPr/>
          <a:lstStyle/>
          <a:p>
            <a:r>
              <a:rPr lang="en-US" dirty="0"/>
              <a:t>Technical Challenges Faced in IoT</a:t>
            </a:r>
          </a:p>
        </p:txBody>
      </p:sp>
      <p:sp>
        <p:nvSpPr>
          <p:cNvPr id="3" name="Content Placeholder 2">
            <a:extLst>
              <a:ext uri="{FF2B5EF4-FFF2-40B4-BE49-F238E27FC236}">
                <a16:creationId xmlns:a16="http://schemas.microsoft.com/office/drawing/2014/main" id="{36D765C2-73CA-FA44-BA1A-A5810F70D467}"/>
              </a:ext>
            </a:extLst>
          </p:cNvPr>
          <p:cNvSpPr>
            <a:spLocks noGrp="1"/>
          </p:cNvSpPr>
          <p:nvPr>
            <p:ph idx="1"/>
          </p:nvPr>
        </p:nvSpPr>
        <p:spPr>
          <a:xfrm>
            <a:off x="1115568" y="2028573"/>
            <a:ext cx="6075646" cy="3694176"/>
          </a:xfrm>
        </p:spPr>
        <p:txBody>
          <a:bodyPr>
            <a:noAutofit/>
          </a:bodyPr>
          <a:lstStyle/>
          <a:p>
            <a:pPr marL="401320" indent="-342900">
              <a:lnSpc>
                <a:spcPct val="100000"/>
              </a:lnSpc>
              <a:spcBef>
                <a:spcPts val="720"/>
              </a:spcBef>
              <a:buClr>
                <a:schemeClr val="tx1">
                  <a:lumMod val="95000"/>
                  <a:lumOff val="5000"/>
                </a:schemeClr>
              </a:buClr>
              <a:buFont typeface="Wingdings" pitchFamily="2" charset="2"/>
              <a:buChar char="Ø"/>
            </a:pPr>
            <a:r>
              <a:rPr lang="en-US" sz="2000" spc="35" dirty="0">
                <a:latin typeface="Times New Roman"/>
                <a:cs typeface="Times New Roman"/>
              </a:rPr>
              <a:t>At</a:t>
            </a:r>
            <a:r>
              <a:rPr lang="en-US" sz="2000" spc="-114" dirty="0">
                <a:latin typeface="Times New Roman"/>
                <a:cs typeface="Times New Roman"/>
              </a:rPr>
              <a:t> </a:t>
            </a:r>
            <a:r>
              <a:rPr lang="en-US" sz="2000" spc="125" dirty="0">
                <a:latin typeface="Times New Roman"/>
                <a:cs typeface="Times New Roman"/>
              </a:rPr>
              <a:t>present</a:t>
            </a:r>
            <a:r>
              <a:rPr lang="en-US" sz="2000" spc="-90" dirty="0">
                <a:latin typeface="Times New Roman"/>
                <a:cs typeface="Times New Roman"/>
              </a:rPr>
              <a:t> </a:t>
            </a:r>
            <a:r>
              <a:rPr lang="en-US" sz="2000" spc="25" dirty="0">
                <a:latin typeface="Times New Roman"/>
                <a:cs typeface="Times New Roman"/>
              </a:rPr>
              <a:t>IoT</a:t>
            </a:r>
            <a:r>
              <a:rPr lang="en-US" sz="2000" spc="-50" dirty="0">
                <a:latin typeface="Times New Roman"/>
                <a:cs typeface="Times New Roman"/>
              </a:rPr>
              <a:t> </a:t>
            </a:r>
            <a:r>
              <a:rPr lang="en-US" sz="2000" spc="25" dirty="0">
                <a:latin typeface="Times New Roman"/>
                <a:cs typeface="Times New Roman"/>
              </a:rPr>
              <a:t>is</a:t>
            </a:r>
            <a:r>
              <a:rPr lang="en-US" sz="2000" spc="-80" dirty="0">
                <a:latin typeface="Times New Roman"/>
                <a:cs typeface="Times New Roman"/>
              </a:rPr>
              <a:t> </a:t>
            </a:r>
            <a:r>
              <a:rPr lang="en-US" sz="2000" spc="55" dirty="0">
                <a:latin typeface="Times New Roman"/>
                <a:cs typeface="Times New Roman"/>
              </a:rPr>
              <a:t>faced</a:t>
            </a:r>
            <a:r>
              <a:rPr lang="en-US" sz="2000" spc="-70" dirty="0">
                <a:latin typeface="Times New Roman"/>
                <a:cs typeface="Times New Roman"/>
              </a:rPr>
              <a:t> </a:t>
            </a:r>
            <a:r>
              <a:rPr lang="en-US" sz="2000" spc="110" dirty="0">
                <a:latin typeface="Times New Roman"/>
                <a:cs typeface="Times New Roman"/>
              </a:rPr>
              <a:t>with</a:t>
            </a:r>
            <a:r>
              <a:rPr lang="en-US" sz="2000" spc="-55" dirty="0">
                <a:latin typeface="Times New Roman"/>
                <a:cs typeface="Times New Roman"/>
              </a:rPr>
              <a:t> </a:t>
            </a:r>
            <a:r>
              <a:rPr lang="en-US" sz="2000" spc="110" dirty="0">
                <a:latin typeface="Times New Roman"/>
                <a:cs typeface="Times New Roman"/>
              </a:rPr>
              <a:t>many</a:t>
            </a:r>
            <a:r>
              <a:rPr lang="en-US" sz="2000" spc="-145" dirty="0">
                <a:latin typeface="Times New Roman"/>
                <a:cs typeface="Times New Roman"/>
              </a:rPr>
              <a:t> </a:t>
            </a:r>
            <a:r>
              <a:rPr lang="en-US" sz="2000" spc="65" dirty="0">
                <a:latin typeface="Times New Roman"/>
                <a:cs typeface="Times New Roman"/>
              </a:rPr>
              <a:t>challenges,</a:t>
            </a:r>
            <a:r>
              <a:rPr lang="en-US" sz="2000" spc="-75" dirty="0">
                <a:latin typeface="Times New Roman"/>
                <a:cs typeface="Times New Roman"/>
              </a:rPr>
              <a:t> </a:t>
            </a:r>
            <a:r>
              <a:rPr lang="en-US" sz="2000" spc="120" dirty="0">
                <a:latin typeface="Times New Roman"/>
                <a:cs typeface="Times New Roman"/>
              </a:rPr>
              <a:t>such</a:t>
            </a:r>
            <a:r>
              <a:rPr lang="en-US" sz="2000" spc="-120" dirty="0">
                <a:latin typeface="Times New Roman"/>
                <a:cs typeface="Times New Roman"/>
              </a:rPr>
              <a:t> </a:t>
            </a:r>
            <a:r>
              <a:rPr lang="en-US" sz="2000" spc="25" dirty="0">
                <a:latin typeface="Times New Roman"/>
                <a:cs typeface="Times New Roman"/>
              </a:rPr>
              <a:t>as:</a:t>
            </a:r>
            <a:endParaRPr lang="en-US" sz="2000" dirty="0">
              <a:latin typeface="Times New Roman"/>
              <a:cs typeface="Times New Roman"/>
            </a:endParaRPr>
          </a:p>
          <a:p>
            <a:pPr marL="354965" indent="-342900">
              <a:lnSpc>
                <a:spcPct val="100000"/>
              </a:lnSpc>
              <a:spcBef>
                <a:spcPts val="625"/>
              </a:spcBef>
              <a:buClr>
                <a:schemeClr val="tx1">
                  <a:lumMod val="95000"/>
                  <a:lumOff val="5000"/>
                </a:schemeClr>
              </a:buClr>
              <a:buSzPct val="94230"/>
              <a:buFont typeface="Wingdings" pitchFamily="2" charset="2"/>
              <a:buChar char="Ø"/>
              <a:tabLst>
                <a:tab pos="287020" algn="l"/>
                <a:tab pos="287655" algn="l"/>
              </a:tabLst>
            </a:pPr>
            <a:r>
              <a:rPr lang="en-US" sz="2000" spc="40" dirty="0">
                <a:latin typeface="Times New Roman"/>
                <a:cs typeface="Times New Roman"/>
              </a:rPr>
              <a:t>Scalability</a:t>
            </a:r>
            <a:endParaRPr lang="en-US" sz="2000" dirty="0">
              <a:latin typeface="Times New Roman"/>
              <a:cs typeface="Times New Roman"/>
            </a:endParaRPr>
          </a:p>
          <a:p>
            <a:pPr marL="354965" indent="-342900">
              <a:lnSpc>
                <a:spcPct val="100000"/>
              </a:lnSpc>
              <a:spcBef>
                <a:spcPts val="625"/>
              </a:spcBef>
              <a:buClr>
                <a:schemeClr val="tx1">
                  <a:lumMod val="95000"/>
                  <a:lumOff val="5000"/>
                </a:schemeClr>
              </a:buClr>
              <a:buSzPct val="94230"/>
              <a:buFont typeface="Wingdings" pitchFamily="2" charset="2"/>
              <a:buChar char="Ø"/>
              <a:tabLst>
                <a:tab pos="287020" algn="l"/>
                <a:tab pos="287655" algn="l"/>
              </a:tabLst>
            </a:pPr>
            <a:r>
              <a:rPr lang="en-US" sz="2000" spc="55" dirty="0">
                <a:latin typeface="Times New Roman"/>
                <a:cs typeface="Times New Roman"/>
              </a:rPr>
              <a:t>Technological</a:t>
            </a:r>
            <a:r>
              <a:rPr lang="en-US" sz="2000" spc="-5" dirty="0">
                <a:latin typeface="Times New Roman"/>
                <a:cs typeface="Times New Roman"/>
              </a:rPr>
              <a:t> </a:t>
            </a:r>
            <a:r>
              <a:rPr lang="en-US" sz="2000" spc="105" dirty="0">
                <a:latin typeface="Times New Roman"/>
                <a:cs typeface="Times New Roman"/>
              </a:rPr>
              <a:t>Standardization</a:t>
            </a:r>
            <a:endParaRPr lang="en-US" sz="2000" dirty="0">
              <a:latin typeface="Times New Roman"/>
              <a:cs typeface="Times New Roman"/>
            </a:endParaRPr>
          </a:p>
          <a:p>
            <a:pPr marL="354965" indent="-342900">
              <a:lnSpc>
                <a:spcPct val="100000"/>
              </a:lnSpc>
              <a:spcBef>
                <a:spcPts val="625"/>
              </a:spcBef>
              <a:buClr>
                <a:schemeClr val="tx1">
                  <a:lumMod val="95000"/>
                  <a:lumOff val="5000"/>
                </a:schemeClr>
              </a:buClr>
              <a:buSzPct val="94230"/>
              <a:buFont typeface="Wingdings" pitchFamily="2" charset="2"/>
              <a:buChar char="Ø"/>
              <a:tabLst>
                <a:tab pos="287020" algn="l"/>
                <a:tab pos="287655" algn="l"/>
              </a:tabLst>
            </a:pPr>
            <a:r>
              <a:rPr lang="en-US" sz="2000" spc="120" dirty="0">
                <a:latin typeface="Times New Roman"/>
                <a:cs typeface="Times New Roman"/>
              </a:rPr>
              <a:t>Inter</a:t>
            </a:r>
            <a:r>
              <a:rPr lang="en-US" sz="2000" spc="-170" dirty="0">
                <a:latin typeface="Times New Roman"/>
                <a:cs typeface="Times New Roman"/>
              </a:rPr>
              <a:t> </a:t>
            </a:r>
            <a:r>
              <a:rPr lang="en-US" sz="2000" spc="75" dirty="0">
                <a:latin typeface="Times New Roman"/>
                <a:cs typeface="Times New Roman"/>
              </a:rPr>
              <a:t>operability</a:t>
            </a:r>
            <a:endParaRPr lang="en-US" sz="2000" dirty="0">
              <a:latin typeface="Times New Roman"/>
              <a:cs typeface="Times New Roman"/>
            </a:endParaRPr>
          </a:p>
          <a:p>
            <a:pPr marL="354965" indent="-342900">
              <a:lnSpc>
                <a:spcPct val="100000"/>
              </a:lnSpc>
              <a:spcBef>
                <a:spcPts val="625"/>
              </a:spcBef>
              <a:buClr>
                <a:schemeClr val="tx1">
                  <a:lumMod val="95000"/>
                  <a:lumOff val="5000"/>
                </a:schemeClr>
              </a:buClr>
              <a:buSzPct val="94230"/>
              <a:buFont typeface="Wingdings" pitchFamily="2" charset="2"/>
              <a:buChar char="Ø"/>
              <a:tabLst>
                <a:tab pos="287020" algn="l"/>
                <a:tab pos="287655" algn="l"/>
              </a:tabLst>
            </a:pPr>
            <a:r>
              <a:rPr lang="en-US" sz="2000" spc="30" dirty="0">
                <a:latin typeface="Times New Roman"/>
                <a:cs typeface="Times New Roman"/>
              </a:rPr>
              <a:t>Discovery</a:t>
            </a:r>
            <a:endParaRPr lang="en-US" sz="2000" dirty="0">
              <a:latin typeface="Times New Roman"/>
              <a:cs typeface="Times New Roman"/>
            </a:endParaRPr>
          </a:p>
          <a:p>
            <a:pPr marL="354965" indent="-342900">
              <a:lnSpc>
                <a:spcPct val="100000"/>
              </a:lnSpc>
              <a:spcBef>
                <a:spcPts val="625"/>
              </a:spcBef>
              <a:buClr>
                <a:schemeClr val="tx1">
                  <a:lumMod val="95000"/>
                  <a:lumOff val="5000"/>
                </a:schemeClr>
              </a:buClr>
              <a:buSzPct val="94230"/>
              <a:buFont typeface="Wingdings" pitchFamily="2" charset="2"/>
              <a:buChar char="Ø"/>
              <a:tabLst>
                <a:tab pos="287020" algn="l"/>
                <a:tab pos="287655" algn="l"/>
              </a:tabLst>
            </a:pPr>
            <a:r>
              <a:rPr lang="en-US" sz="2000" spc="50" dirty="0">
                <a:latin typeface="Times New Roman"/>
                <a:cs typeface="Times New Roman"/>
              </a:rPr>
              <a:t>Software</a:t>
            </a:r>
            <a:r>
              <a:rPr lang="en-US" sz="2000" spc="-165" dirty="0">
                <a:latin typeface="Times New Roman"/>
                <a:cs typeface="Times New Roman"/>
              </a:rPr>
              <a:t> </a:t>
            </a:r>
            <a:r>
              <a:rPr lang="en-US" sz="2000" spc="65" dirty="0">
                <a:latin typeface="Times New Roman"/>
                <a:cs typeface="Times New Roman"/>
              </a:rPr>
              <a:t>complexity</a:t>
            </a:r>
            <a:endParaRPr lang="en-US" sz="2000" dirty="0">
              <a:latin typeface="Times New Roman"/>
              <a:cs typeface="Times New Roman"/>
            </a:endParaRPr>
          </a:p>
          <a:p>
            <a:pPr marL="354965" indent="-342900">
              <a:lnSpc>
                <a:spcPct val="100000"/>
              </a:lnSpc>
              <a:spcBef>
                <a:spcPts val="625"/>
              </a:spcBef>
              <a:buClr>
                <a:schemeClr val="tx1">
                  <a:lumMod val="95000"/>
                  <a:lumOff val="5000"/>
                </a:schemeClr>
              </a:buClr>
              <a:buSzPct val="94230"/>
              <a:buFont typeface="Wingdings" pitchFamily="2" charset="2"/>
              <a:buChar char="Ø"/>
              <a:tabLst>
                <a:tab pos="287020" algn="l"/>
                <a:tab pos="287655" algn="l"/>
              </a:tabLst>
            </a:pPr>
            <a:r>
              <a:rPr lang="en-US" sz="2000" spc="105" dirty="0">
                <a:latin typeface="Times New Roman"/>
                <a:cs typeface="Times New Roman"/>
              </a:rPr>
              <a:t>Data</a:t>
            </a:r>
            <a:r>
              <a:rPr lang="en-US" sz="2000" spc="-150" dirty="0">
                <a:latin typeface="Times New Roman"/>
                <a:cs typeface="Times New Roman"/>
              </a:rPr>
              <a:t> </a:t>
            </a:r>
            <a:r>
              <a:rPr lang="en-US" sz="2000" spc="75" dirty="0">
                <a:latin typeface="Times New Roman"/>
                <a:cs typeface="Times New Roman"/>
              </a:rPr>
              <a:t>volumes</a:t>
            </a:r>
            <a:r>
              <a:rPr lang="en-US" sz="2000" spc="-160" dirty="0">
                <a:latin typeface="Times New Roman"/>
                <a:cs typeface="Times New Roman"/>
              </a:rPr>
              <a:t> </a:t>
            </a:r>
            <a:r>
              <a:rPr lang="en-US" sz="2000" spc="160" dirty="0">
                <a:latin typeface="Times New Roman"/>
                <a:cs typeface="Times New Roman"/>
              </a:rPr>
              <a:t>and</a:t>
            </a:r>
            <a:r>
              <a:rPr lang="en-US" sz="2000" dirty="0">
                <a:latin typeface="Times New Roman"/>
                <a:cs typeface="Times New Roman"/>
              </a:rPr>
              <a:t> </a:t>
            </a:r>
            <a:r>
              <a:rPr lang="en-US" sz="2000" spc="125" dirty="0">
                <a:latin typeface="Times New Roman"/>
                <a:cs typeface="Times New Roman"/>
              </a:rPr>
              <a:t>interpretation</a:t>
            </a:r>
            <a:endParaRPr lang="en-US" sz="2000" dirty="0">
              <a:latin typeface="Times New Roman"/>
              <a:cs typeface="Times New Roman"/>
            </a:endParaRPr>
          </a:p>
          <a:p>
            <a:pPr marL="354965" indent="-342900">
              <a:lnSpc>
                <a:spcPct val="100000"/>
              </a:lnSpc>
              <a:spcBef>
                <a:spcPts val="625"/>
              </a:spcBef>
              <a:buClr>
                <a:schemeClr val="tx1">
                  <a:lumMod val="95000"/>
                  <a:lumOff val="5000"/>
                </a:schemeClr>
              </a:buClr>
              <a:buSzPct val="94230"/>
              <a:buFont typeface="Wingdings" pitchFamily="2" charset="2"/>
              <a:buChar char="Ø"/>
              <a:tabLst>
                <a:tab pos="287020" algn="l"/>
                <a:tab pos="287655" algn="l"/>
              </a:tabLst>
            </a:pPr>
            <a:r>
              <a:rPr lang="en-US" sz="2000" spc="45" dirty="0">
                <a:latin typeface="Times New Roman"/>
                <a:cs typeface="Times New Roman"/>
              </a:rPr>
              <a:t>Power</a:t>
            </a:r>
            <a:r>
              <a:rPr lang="en-US" sz="2000" spc="-120" dirty="0">
                <a:latin typeface="Times New Roman"/>
                <a:cs typeface="Times New Roman"/>
              </a:rPr>
              <a:t> </a:t>
            </a:r>
            <a:r>
              <a:rPr lang="en-US" sz="2000" spc="50" dirty="0">
                <a:latin typeface="Times New Roman"/>
                <a:cs typeface="Times New Roman"/>
              </a:rPr>
              <a:t>Supply</a:t>
            </a:r>
            <a:endParaRPr lang="en-US" sz="2000" dirty="0">
              <a:latin typeface="Times New Roman"/>
              <a:cs typeface="Times New Roman"/>
            </a:endParaRPr>
          </a:p>
          <a:p>
            <a:pPr marL="354965" indent="-342900">
              <a:lnSpc>
                <a:spcPct val="100000"/>
              </a:lnSpc>
              <a:spcBef>
                <a:spcPts val="625"/>
              </a:spcBef>
              <a:buClr>
                <a:schemeClr val="tx1">
                  <a:lumMod val="95000"/>
                  <a:lumOff val="5000"/>
                </a:schemeClr>
              </a:buClr>
              <a:buSzPct val="94230"/>
              <a:buFont typeface="Wingdings" pitchFamily="2" charset="2"/>
              <a:buChar char="Ø"/>
              <a:tabLst>
                <a:tab pos="287020" algn="l"/>
                <a:tab pos="287655" algn="l"/>
              </a:tabLst>
            </a:pPr>
            <a:r>
              <a:rPr lang="en-US" sz="2000" spc="110" dirty="0">
                <a:latin typeface="Times New Roman"/>
                <a:cs typeface="Times New Roman"/>
              </a:rPr>
              <a:t>Interaction</a:t>
            </a:r>
            <a:r>
              <a:rPr lang="en-US" sz="2000" spc="-130" dirty="0">
                <a:latin typeface="Times New Roman"/>
                <a:cs typeface="Times New Roman"/>
              </a:rPr>
              <a:t> </a:t>
            </a:r>
            <a:r>
              <a:rPr lang="en-US" sz="2000" spc="160" dirty="0">
                <a:latin typeface="Times New Roman"/>
                <a:cs typeface="Times New Roman"/>
              </a:rPr>
              <a:t>and</a:t>
            </a:r>
            <a:r>
              <a:rPr lang="en-US" sz="2000" spc="-55" dirty="0">
                <a:latin typeface="Times New Roman"/>
                <a:cs typeface="Times New Roman"/>
              </a:rPr>
              <a:t> </a:t>
            </a:r>
            <a:r>
              <a:rPr lang="en-US" sz="2000" spc="135" dirty="0">
                <a:latin typeface="Times New Roman"/>
                <a:cs typeface="Times New Roman"/>
              </a:rPr>
              <a:t>short</a:t>
            </a:r>
            <a:r>
              <a:rPr lang="en-US" sz="2000" spc="-125" dirty="0">
                <a:latin typeface="Times New Roman"/>
                <a:cs typeface="Times New Roman"/>
              </a:rPr>
              <a:t>-</a:t>
            </a:r>
            <a:r>
              <a:rPr lang="en-US" sz="2000" spc="85" dirty="0">
                <a:latin typeface="Times New Roman"/>
                <a:cs typeface="Times New Roman"/>
              </a:rPr>
              <a:t>range</a:t>
            </a:r>
            <a:r>
              <a:rPr lang="en-US" sz="2000" spc="-110" dirty="0">
                <a:latin typeface="Times New Roman"/>
                <a:cs typeface="Times New Roman"/>
              </a:rPr>
              <a:t> </a:t>
            </a:r>
            <a:r>
              <a:rPr lang="en-US" sz="2000" spc="125" dirty="0">
                <a:latin typeface="Times New Roman"/>
                <a:cs typeface="Times New Roman"/>
              </a:rPr>
              <a:t>communication</a:t>
            </a:r>
            <a:endParaRPr lang="en-US" sz="2000" dirty="0">
              <a:latin typeface="Times New Roman"/>
              <a:cs typeface="Times New Roman"/>
            </a:endParaRPr>
          </a:p>
          <a:p>
            <a:pPr marL="354965" indent="-342900">
              <a:lnSpc>
                <a:spcPct val="100000"/>
              </a:lnSpc>
              <a:spcBef>
                <a:spcPts val="625"/>
              </a:spcBef>
              <a:buClr>
                <a:schemeClr val="tx1">
                  <a:lumMod val="95000"/>
                  <a:lumOff val="5000"/>
                </a:schemeClr>
              </a:buClr>
              <a:buSzPct val="94230"/>
              <a:buFont typeface="Wingdings" pitchFamily="2" charset="2"/>
              <a:buChar char="Ø"/>
              <a:tabLst>
                <a:tab pos="287020" algn="l"/>
                <a:tab pos="287655" algn="l"/>
              </a:tabLst>
            </a:pPr>
            <a:r>
              <a:rPr lang="en-US" sz="2000" spc="70" dirty="0">
                <a:latin typeface="Times New Roman"/>
                <a:cs typeface="Times New Roman"/>
              </a:rPr>
              <a:t>Wireless</a:t>
            </a:r>
            <a:r>
              <a:rPr lang="en-US" sz="2000" spc="-125" dirty="0">
                <a:latin typeface="Times New Roman"/>
                <a:cs typeface="Times New Roman"/>
              </a:rPr>
              <a:t> </a:t>
            </a:r>
            <a:r>
              <a:rPr lang="en-US" sz="2000" spc="125" dirty="0">
                <a:latin typeface="Times New Roman"/>
                <a:cs typeface="Times New Roman"/>
              </a:rPr>
              <a:t>communication</a:t>
            </a:r>
            <a:endParaRPr lang="en-US" sz="2000" dirty="0">
              <a:latin typeface="Times New Roman"/>
              <a:cs typeface="Times New Roman"/>
            </a:endParaRPr>
          </a:p>
          <a:p>
            <a:pPr marL="354965" indent="-342900">
              <a:lnSpc>
                <a:spcPct val="100000"/>
              </a:lnSpc>
              <a:spcBef>
                <a:spcPts val="625"/>
              </a:spcBef>
              <a:buClr>
                <a:schemeClr val="tx1">
                  <a:lumMod val="95000"/>
                  <a:lumOff val="5000"/>
                </a:schemeClr>
              </a:buClr>
              <a:buSzPct val="94230"/>
              <a:buFont typeface="Wingdings" pitchFamily="2" charset="2"/>
              <a:buChar char="Ø"/>
              <a:tabLst>
                <a:tab pos="287020" algn="l"/>
                <a:tab pos="287655" algn="l"/>
              </a:tabLst>
            </a:pPr>
            <a:r>
              <a:rPr lang="en-US" sz="2000" spc="65" dirty="0">
                <a:latin typeface="Times New Roman"/>
                <a:cs typeface="Times New Roman"/>
              </a:rPr>
              <a:t>Fault</a:t>
            </a:r>
            <a:r>
              <a:rPr lang="en-US" sz="2000" spc="-120" dirty="0">
                <a:latin typeface="Times New Roman"/>
                <a:cs typeface="Times New Roman"/>
              </a:rPr>
              <a:t> </a:t>
            </a:r>
            <a:r>
              <a:rPr lang="en-US" sz="2000" spc="90" dirty="0">
                <a:latin typeface="Times New Roman"/>
                <a:cs typeface="Times New Roman"/>
              </a:rPr>
              <a:t>tolerance</a:t>
            </a:r>
            <a:endParaRPr lang="en-US" sz="2000" dirty="0"/>
          </a:p>
        </p:txBody>
      </p:sp>
    </p:spTree>
    <p:extLst>
      <p:ext uri="{BB962C8B-B14F-4D97-AF65-F5344CB8AC3E}">
        <p14:creationId xmlns:p14="http://schemas.microsoft.com/office/powerpoint/2010/main" val="9852542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48" name="Rectangle 134">
            <a:extLst>
              <a:ext uri="{FF2B5EF4-FFF2-40B4-BE49-F238E27FC236}">
                <a16:creationId xmlns:a16="http://schemas.microsoft.com/office/drawing/2014/main" id="{D1A4588A-55D5-49B8-BE41-54ACDCFF2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Top 10 Interesting Facts About Future of IoT - DataFlair">
            <a:extLst>
              <a:ext uri="{FF2B5EF4-FFF2-40B4-BE49-F238E27FC236}">
                <a16:creationId xmlns:a16="http://schemas.microsoft.com/office/drawing/2014/main" id="{FDC7893E-E7BF-384F-8E12-C5CE5B8B576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419" b="7475"/>
          <a:stretch/>
        </p:blipFill>
        <p:spPr bwMode="auto">
          <a:xfrm>
            <a:off x="20" y="10"/>
            <a:ext cx="12191980" cy="4465973"/>
          </a:xfrm>
          <a:prstGeom prst="rect">
            <a:avLst/>
          </a:prstGeom>
          <a:noFill/>
          <a:extLst>
            <a:ext uri="{909E8E84-426E-40DD-AFC4-6F175D3DCCD1}">
              <a14:hiddenFill xmlns:a14="http://schemas.microsoft.com/office/drawing/2010/main">
                <a:solidFill>
                  <a:srgbClr val="FFFFFF"/>
                </a:solidFill>
              </a14:hiddenFill>
            </a:ext>
          </a:extLst>
        </p:spPr>
      </p:pic>
      <p:sp>
        <p:nvSpPr>
          <p:cNvPr id="6149" name="Rectangle: Rounded Corners 136">
            <a:extLst>
              <a:ext uri="{FF2B5EF4-FFF2-40B4-BE49-F238E27FC236}">
                <a16:creationId xmlns:a16="http://schemas.microsoft.com/office/drawing/2014/main" id="{F97E7EA2-EDCD-47E9-81BC-415C606D1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19552"/>
            <a:ext cx="9382538"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774FF23-E754-6E40-AEAE-642D21B98BAD}"/>
              </a:ext>
            </a:extLst>
          </p:cNvPr>
          <p:cNvSpPr>
            <a:spLocks noGrp="1"/>
          </p:cNvSpPr>
          <p:nvPr>
            <p:ph idx="1"/>
          </p:nvPr>
        </p:nvSpPr>
        <p:spPr>
          <a:xfrm>
            <a:off x="325464" y="4805352"/>
            <a:ext cx="11299608" cy="1920912"/>
          </a:xfrm>
        </p:spPr>
        <p:txBody>
          <a:bodyPr>
            <a:normAutofit fontScale="85000" lnSpcReduction="10000"/>
          </a:bodyPr>
          <a:lstStyle/>
          <a:p>
            <a:pPr marL="0" indent="0">
              <a:lnSpc>
                <a:spcPct val="100000"/>
              </a:lnSpc>
              <a:buNone/>
            </a:pPr>
            <a:r>
              <a:rPr lang="en-US" sz="2200" dirty="0">
                <a:latin typeface="Times New Roman" panose="02020603050405020304" pitchFamily="18" charset="0"/>
                <a:cs typeface="Times New Roman" panose="02020603050405020304" pitchFamily="18" charset="0"/>
              </a:rPr>
              <a:t>According to Fortune Business Insights, the global internet of things market was valued at US$190 billion in 2018 and is projected to reach US$1,102.6 billion by 2026, growing at a CAGR of 24.7 percent in the forecast period.</a:t>
            </a:r>
          </a:p>
          <a:p>
            <a:pPr marL="0" indent="0">
              <a:lnSpc>
                <a:spcPct val="100000"/>
              </a:lnSpc>
              <a:buNone/>
            </a:pPr>
            <a:r>
              <a:rPr lang="en-US" sz="2200" dirty="0">
                <a:latin typeface="Times New Roman" panose="02020603050405020304" pitchFamily="18" charset="0"/>
                <a:cs typeface="Times New Roman" panose="02020603050405020304" pitchFamily="18" charset="0"/>
              </a:rPr>
              <a:t> Finally, the IoT market will grow because existing IT devices will need to be linked to the IoT. Growth in traditional connected IT devices is admittedly moderate—about 2 percent per year. However, the installed base of more than five billion smart phones, two billion personal computers, and one billion tablets indicate a massive market for device integration.</a:t>
            </a:r>
          </a:p>
          <a:p>
            <a:pPr>
              <a:lnSpc>
                <a:spcPct val="100000"/>
              </a:lnSpc>
            </a:pPr>
            <a:endParaRPr lang="en-US" sz="1400" dirty="0"/>
          </a:p>
        </p:txBody>
      </p:sp>
    </p:spTree>
    <p:extLst>
      <p:ext uri="{BB962C8B-B14F-4D97-AF65-F5344CB8AC3E}">
        <p14:creationId xmlns:p14="http://schemas.microsoft.com/office/powerpoint/2010/main" val="514666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4AD29B6-BF3B-4407-9E75-52DF8E3B2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55F8BA08-3E38-4B70-B93A-74F08E0922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7F97000-191A-0D40-830D-AF6EB33DF4F4}"/>
              </a:ext>
            </a:extLst>
          </p:cNvPr>
          <p:cNvSpPr>
            <a:spLocks noGrp="1"/>
          </p:cNvSpPr>
          <p:nvPr>
            <p:ph type="title"/>
          </p:nvPr>
        </p:nvSpPr>
        <p:spPr>
          <a:xfrm>
            <a:off x="1045029" y="507160"/>
            <a:ext cx="2993571" cy="5438730"/>
          </a:xfrm>
        </p:spPr>
        <p:txBody>
          <a:bodyPr>
            <a:normAutofit/>
          </a:bodyPr>
          <a:lstStyle/>
          <a:p>
            <a:r>
              <a:rPr lang="en-US" sz="3200"/>
              <a:t>Table of Contents</a:t>
            </a:r>
          </a:p>
        </p:txBody>
      </p:sp>
      <p:sp>
        <p:nvSpPr>
          <p:cNvPr id="13" name="Rectangle 12">
            <a:extLst>
              <a:ext uri="{FF2B5EF4-FFF2-40B4-BE49-F238E27FC236}">
                <a16:creationId xmlns:a16="http://schemas.microsoft.com/office/drawing/2014/main" id="{357F1B33-79AB-4A71-8CEC-4546D709B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2874481"/>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E25100F5-931A-44D6-BC86-30B816F0BCC7}"/>
              </a:ext>
            </a:extLst>
          </p:cNvPr>
          <p:cNvGraphicFramePr>
            <a:graphicFrameLocks noGrp="1"/>
          </p:cNvGraphicFramePr>
          <p:nvPr>
            <p:ph idx="1"/>
            <p:extLst>
              <p:ext uri="{D42A27DB-BD31-4B8C-83A1-F6EECF244321}">
                <p14:modId xmlns:p14="http://schemas.microsoft.com/office/powerpoint/2010/main" val="980357709"/>
              </p:ext>
            </p:extLst>
          </p:nvPr>
        </p:nvGraphicFramePr>
        <p:xfrm>
          <a:off x="4526280" y="512064"/>
          <a:ext cx="6830568" cy="5440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985313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3E65B-7C12-044B-AA99-F3CA5002BABF}"/>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D91F84B6-011D-1649-82B3-45C01BE6973E}"/>
              </a:ext>
            </a:extLst>
          </p:cNvPr>
          <p:cNvSpPr>
            <a:spLocks noGrp="1"/>
          </p:cNvSpPr>
          <p:nvPr>
            <p:ph idx="1"/>
          </p:nvPr>
        </p:nvSpPr>
        <p:spPr/>
        <p:txBody>
          <a:bodyPr>
            <a:normAutofit fontScale="92500"/>
          </a:bodyPr>
          <a:lstStyle/>
          <a:p>
            <a:pPr marL="527685" indent="-515620">
              <a:lnSpc>
                <a:spcPct val="100000"/>
              </a:lnSpc>
              <a:spcBef>
                <a:spcPts val="95"/>
              </a:spcBef>
              <a:buSzPct val="93181"/>
              <a:buAutoNum type="arabicPeriod"/>
              <a:tabLst>
                <a:tab pos="527685" algn="l"/>
                <a:tab pos="528320" algn="l"/>
              </a:tabLst>
            </a:pPr>
            <a:r>
              <a:rPr lang="en-US" spc="30" dirty="0">
                <a:latin typeface="Times New Roman"/>
                <a:cs typeface="Times New Roman"/>
                <a:hlinkClick r:id="rId2"/>
              </a:rPr>
              <a:t>www.google.com</a:t>
            </a:r>
            <a:endParaRPr lang="en-US" dirty="0">
              <a:latin typeface="Times New Roman"/>
              <a:cs typeface="Times New Roman"/>
            </a:endParaRPr>
          </a:p>
          <a:p>
            <a:pPr marL="527685" indent="-515620">
              <a:lnSpc>
                <a:spcPct val="100000"/>
              </a:lnSpc>
              <a:spcBef>
                <a:spcPts val="1845"/>
              </a:spcBef>
              <a:buSzPct val="93181"/>
              <a:buAutoNum type="arabicPeriod"/>
              <a:tabLst>
                <a:tab pos="527685" algn="l"/>
                <a:tab pos="528320" algn="l"/>
              </a:tabLst>
            </a:pPr>
            <a:r>
              <a:rPr lang="en-US" spc="85" dirty="0">
                <a:latin typeface="Times New Roman"/>
                <a:cs typeface="Times New Roman"/>
              </a:rPr>
              <a:t>https://</a:t>
            </a:r>
            <a:r>
              <a:rPr lang="en-US" spc="85" dirty="0" err="1">
                <a:latin typeface="Times New Roman"/>
                <a:cs typeface="Times New Roman"/>
              </a:rPr>
              <a:t>en.wikipedia.org</a:t>
            </a:r>
            <a:r>
              <a:rPr lang="en-US" spc="85" dirty="0">
                <a:latin typeface="Times New Roman"/>
                <a:cs typeface="Times New Roman"/>
              </a:rPr>
              <a:t>/wiki/</a:t>
            </a:r>
            <a:r>
              <a:rPr lang="en-US" spc="85" dirty="0" err="1">
                <a:latin typeface="Times New Roman"/>
                <a:cs typeface="Times New Roman"/>
              </a:rPr>
              <a:t>Internet_of_Things</a:t>
            </a:r>
            <a:endParaRPr lang="en-US" dirty="0">
              <a:latin typeface="Times New Roman"/>
              <a:cs typeface="Times New Roman"/>
            </a:endParaRPr>
          </a:p>
          <a:p>
            <a:pPr marL="527685" marR="5080" indent="-515620">
              <a:lnSpc>
                <a:spcPct val="150000"/>
              </a:lnSpc>
              <a:spcBef>
                <a:spcPts val="530"/>
              </a:spcBef>
              <a:buSzPct val="93181"/>
              <a:buAutoNum type="arabicPeriod"/>
              <a:tabLst>
                <a:tab pos="527685" algn="l"/>
                <a:tab pos="528320" algn="l"/>
              </a:tabLst>
            </a:pPr>
            <a:r>
              <a:rPr lang="en-US" spc="10" dirty="0">
                <a:latin typeface="Times New Roman"/>
                <a:cs typeface="Times New Roman"/>
              </a:rPr>
              <a:t>Cisco </a:t>
            </a:r>
            <a:r>
              <a:rPr lang="en-US" spc="65" dirty="0">
                <a:latin typeface="Times New Roman"/>
                <a:cs typeface="Times New Roman"/>
              </a:rPr>
              <a:t>whitepaper, </a:t>
            </a:r>
            <a:r>
              <a:rPr lang="en-US" spc="30" dirty="0">
                <a:latin typeface="Times New Roman"/>
                <a:cs typeface="Times New Roman"/>
              </a:rPr>
              <a:t>"The </a:t>
            </a:r>
            <a:r>
              <a:rPr lang="en-US" spc="114" dirty="0">
                <a:latin typeface="Times New Roman"/>
                <a:cs typeface="Times New Roman"/>
              </a:rPr>
              <a:t>Internet </a:t>
            </a:r>
            <a:r>
              <a:rPr lang="en-US" spc="15" dirty="0">
                <a:latin typeface="Times New Roman"/>
                <a:cs typeface="Times New Roman"/>
              </a:rPr>
              <a:t>of </a:t>
            </a:r>
            <a:r>
              <a:rPr lang="en-US" spc="35" dirty="0">
                <a:latin typeface="Times New Roman"/>
                <a:cs typeface="Times New Roman"/>
              </a:rPr>
              <a:t>Things" </a:t>
            </a:r>
            <a:r>
              <a:rPr lang="en-US" spc="55" dirty="0">
                <a:latin typeface="Times New Roman"/>
                <a:cs typeface="Times New Roman"/>
              </a:rPr>
              <a:t>- </a:t>
            </a:r>
            <a:r>
              <a:rPr lang="en-US" spc="50" dirty="0">
                <a:latin typeface="Times New Roman"/>
                <a:cs typeface="Times New Roman"/>
              </a:rPr>
              <a:t>How </a:t>
            </a:r>
            <a:r>
              <a:rPr lang="en-US" spc="130" dirty="0">
                <a:latin typeface="Times New Roman"/>
                <a:cs typeface="Times New Roman"/>
              </a:rPr>
              <a:t>the </a:t>
            </a:r>
            <a:r>
              <a:rPr lang="en-US" spc="50" dirty="0">
                <a:latin typeface="Times New Roman"/>
                <a:cs typeface="Times New Roman"/>
              </a:rPr>
              <a:t>Next  </a:t>
            </a:r>
            <a:r>
              <a:rPr lang="en-US" spc="45" dirty="0">
                <a:latin typeface="Times New Roman"/>
                <a:cs typeface="Times New Roman"/>
              </a:rPr>
              <a:t>Evolution</a:t>
            </a:r>
            <a:r>
              <a:rPr lang="en-US" spc="-85" dirty="0">
                <a:latin typeface="Times New Roman"/>
                <a:cs typeface="Times New Roman"/>
              </a:rPr>
              <a:t> </a:t>
            </a:r>
            <a:r>
              <a:rPr lang="en-US" spc="15" dirty="0">
                <a:latin typeface="Times New Roman"/>
                <a:cs typeface="Times New Roman"/>
              </a:rPr>
              <a:t>of</a:t>
            </a:r>
            <a:r>
              <a:rPr lang="en-US" spc="30" dirty="0">
                <a:latin typeface="Times New Roman"/>
                <a:cs typeface="Times New Roman"/>
              </a:rPr>
              <a:t> </a:t>
            </a:r>
            <a:r>
              <a:rPr lang="en-US" spc="130" dirty="0">
                <a:latin typeface="Times New Roman"/>
                <a:cs typeface="Times New Roman"/>
              </a:rPr>
              <a:t>the</a:t>
            </a:r>
            <a:r>
              <a:rPr lang="en-US" spc="-55" dirty="0">
                <a:latin typeface="Times New Roman"/>
                <a:cs typeface="Times New Roman"/>
              </a:rPr>
              <a:t> </a:t>
            </a:r>
            <a:r>
              <a:rPr lang="en-US" spc="114" dirty="0">
                <a:latin typeface="Times New Roman"/>
                <a:cs typeface="Times New Roman"/>
              </a:rPr>
              <a:t>Internet</a:t>
            </a:r>
            <a:r>
              <a:rPr lang="en-US" spc="-70" dirty="0">
                <a:latin typeface="Times New Roman"/>
                <a:cs typeface="Times New Roman"/>
              </a:rPr>
              <a:t> </a:t>
            </a:r>
            <a:r>
              <a:rPr lang="en-US" spc="5" dirty="0">
                <a:latin typeface="Times New Roman"/>
                <a:cs typeface="Times New Roman"/>
              </a:rPr>
              <a:t>Is</a:t>
            </a:r>
            <a:r>
              <a:rPr lang="en-US" spc="-30" dirty="0">
                <a:latin typeface="Times New Roman"/>
                <a:cs typeface="Times New Roman"/>
              </a:rPr>
              <a:t> </a:t>
            </a:r>
            <a:r>
              <a:rPr lang="en-US" spc="70" dirty="0">
                <a:latin typeface="Times New Roman"/>
                <a:cs typeface="Times New Roman"/>
              </a:rPr>
              <a:t>Changing</a:t>
            </a:r>
            <a:r>
              <a:rPr lang="en-US" spc="-15" dirty="0">
                <a:latin typeface="Times New Roman"/>
                <a:cs typeface="Times New Roman"/>
              </a:rPr>
              <a:t> </a:t>
            </a:r>
            <a:r>
              <a:rPr lang="en-US" spc="40" dirty="0">
                <a:latin typeface="Times New Roman"/>
                <a:cs typeface="Times New Roman"/>
              </a:rPr>
              <a:t>Everything,</a:t>
            </a:r>
            <a:r>
              <a:rPr lang="en-US" dirty="0">
                <a:latin typeface="Times New Roman"/>
                <a:cs typeface="Times New Roman"/>
              </a:rPr>
              <a:t> </a:t>
            </a:r>
            <a:r>
              <a:rPr lang="en-US" spc="25" dirty="0">
                <a:latin typeface="Times New Roman"/>
                <a:cs typeface="Times New Roman"/>
              </a:rPr>
              <a:t>by</a:t>
            </a:r>
            <a:r>
              <a:rPr lang="en-US" spc="-45" dirty="0">
                <a:latin typeface="Times New Roman"/>
                <a:cs typeface="Times New Roman"/>
              </a:rPr>
              <a:t> </a:t>
            </a:r>
            <a:r>
              <a:rPr lang="en-US" spc="5" dirty="0">
                <a:latin typeface="Times New Roman"/>
                <a:cs typeface="Times New Roman"/>
              </a:rPr>
              <a:t>Dave</a:t>
            </a:r>
            <a:r>
              <a:rPr lang="en-US" spc="-45" dirty="0">
                <a:latin typeface="Times New Roman"/>
                <a:cs typeface="Times New Roman"/>
              </a:rPr>
              <a:t> </a:t>
            </a:r>
            <a:r>
              <a:rPr lang="en-US" spc="10" dirty="0">
                <a:latin typeface="Times New Roman"/>
                <a:cs typeface="Times New Roman"/>
              </a:rPr>
              <a:t>Evans,  </a:t>
            </a:r>
            <a:r>
              <a:rPr lang="en-US" spc="20" dirty="0">
                <a:latin typeface="Times New Roman"/>
                <a:cs typeface="Times New Roman"/>
              </a:rPr>
              <a:t>April</a:t>
            </a:r>
            <a:r>
              <a:rPr lang="en-US" dirty="0">
                <a:latin typeface="Times New Roman"/>
                <a:cs typeface="Times New Roman"/>
              </a:rPr>
              <a:t> </a:t>
            </a:r>
            <a:r>
              <a:rPr lang="en-US" spc="-160" dirty="0">
                <a:latin typeface="Times New Roman"/>
                <a:cs typeface="Times New Roman"/>
              </a:rPr>
              <a:t>2011.</a:t>
            </a:r>
            <a:endParaRPr lang="en-US" dirty="0">
              <a:latin typeface="Times New Roman"/>
              <a:cs typeface="Times New Roman"/>
            </a:endParaRPr>
          </a:p>
          <a:p>
            <a:pPr marL="527685" marR="149860" indent="-515620">
              <a:lnSpc>
                <a:spcPct val="150000"/>
              </a:lnSpc>
              <a:spcBef>
                <a:spcPts val="535"/>
              </a:spcBef>
              <a:buSzPct val="93181"/>
              <a:buAutoNum type="arabicPeriod"/>
              <a:tabLst>
                <a:tab pos="527685" algn="l"/>
                <a:tab pos="528320" algn="l"/>
              </a:tabLst>
            </a:pPr>
            <a:r>
              <a:rPr lang="en-US" spc="-60" dirty="0">
                <a:latin typeface="Times New Roman"/>
                <a:cs typeface="Times New Roman"/>
              </a:rPr>
              <a:t>GE</a:t>
            </a:r>
            <a:r>
              <a:rPr lang="en-US" spc="-55" dirty="0">
                <a:latin typeface="Times New Roman"/>
                <a:cs typeface="Times New Roman"/>
              </a:rPr>
              <a:t> </a:t>
            </a:r>
            <a:r>
              <a:rPr lang="en-US" spc="80" dirty="0">
                <a:latin typeface="Times New Roman"/>
                <a:cs typeface="Times New Roman"/>
              </a:rPr>
              <a:t>cloud</a:t>
            </a:r>
            <a:r>
              <a:rPr lang="en-US" spc="-45" dirty="0">
                <a:latin typeface="Times New Roman"/>
                <a:cs typeface="Times New Roman"/>
              </a:rPr>
              <a:t> </a:t>
            </a:r>
            <a:r>
              <a:rPr lang="en-US" spc="55" dirty="0">
                <a:latin typeface="Times New Roman"/>
                <a:cs typeface="Times New Roman"/>
              </a:rPr>
              <a:t>expo</a:t>
            </a:r>
            <a:r>
              <a:rPr lang="en-US" spc="-55" dirty="0">
                <a:latin typeface="Times New Roman"/>
                <a:cs typeface="Times New Roman"/>
              </a:rPr>
              <a:t> </a:t>
            </a:r>
            <a:r>
              <a:rPr lang="en-US" spc="-60" dirty="0">
                <a:latin typeface="Times New Roman"/>
                <a:cs typeface="Times New Roman"/>
              </a:rPr>
              <a:t>2014,</a:t>
            </a:r>
            <a:r>
              <a:rPr lang="en-US" spc="-15" dirty="0">
                <a:latin typeface="Times New Roman"/>
                <a:cs typeface="Times New Roman"/>
              </a:rPr>
              <a:t> </a:t>
            </a:r>
            <a:r>
              <a:rPr lang="en-US" spc="65" dirty="0">
                <a:latin typeface="Times New Roman"/>
                <a:cs typeface="Times New Roman"/>
              </a:rPr>
              <a:t>"Industrial</a:t>
            </a:r>
            <a:r>
              <a:rPr lang="en-US" spc="-30" dirty="0">
                <a:latin typeface="Times New Roman"/>
                <a:cs typeface="Times New Roman"/>
              </a:rPr>
              <a:t> </a:t>
            </a:r>
            <a:r>
              <a:rPr lang="en-US" spc="114" dirty="0">
                <a:latin typeface="Times New Roman"/>
                <a:cs typeface="Times New Roman"/>
              </a:rPr>
              <a:t>Internet</a:t>
            </a:r>
            <a:r>
              <a:rPr lang="en-US" spc="-125" dirty="0">
                <a:latin typeface="Times New Roman"/>
                <a:cs typeface="Times New Roman"/>
              </a:rPr>
              <a:t> </a:t>
            </a:r>
            <a:r>
              <a:rPr lang="en-US" spc="55" dirty="0">
                <a:latin typeface="Times New Roman"/>
                <a:cs typeface="Times New Roman"/>
              </a:rPr>
              <a:t>as</a:t>
            </a:r>
            <a:r>
              <a:rPr lang="en-US" spc="-110" dirty="0">
                <a:latin typeface="Times New Roman"/>
                <a:cs typeface="Times New Roman"/>
              </a:rPr>
              <a:t> </a:t>
            </a:r>
            <a:r>
              <a:rPr lang="en-US" spc="75" dirty="0">
                <a:latin typeface="Times New Roman"/>
                <a:cs typeface="Times New Roman"/>
              </a:rPr>
              <a:t>a</a:t>
            </a:r>
            <a:r>
              <a:rPr lang="en-US" spc="-60" dirty="0">
                <a:latin typeface="Times New Roman"/>
                <a:cs typeface="Times New Roman"/>
              </a:rPr>
              <a:t> </a:t>
            </a:r>
            <a:r>
              <a:rPr lang="en-US" spc="5" dirty="0">
                <a:latin typeface="Times New Roman"/>
                <a:cs typeface="Times New Roman"/>
              </a:rPr>
              <a:t>Service",</a:t>
            </a:r>
            <a:r>
              <a:rPr lang="en-US" dirty="0">
                <a:latin typeface="Times New Roman"/>
                <a:cs typeface="Times New Roman"/>
              </a:rPr>
              <a:t> </a:t>
            </a:r>
            <a:r>
              <a:rPr lang="en-US" spc="30" dirty="0">
                <a:latin typeface="Times New Roman"/>
                <a:cs typeface="Times New Roman"/>
              </a:rPr>
              <a:t>by</a:t>
            </a:r>
            <a:r>
              <a:rPr lang="en-US" spc="-30" dirty="0">
                <a:latin typeface="Times New Roman"/>
                <a:cs typeface="Times New Roman"/>
              </a:rPr>
              <a:t> </a:t>
            </a:r>
            <a:r>
              <a:rPr lang="en-US" spc="40" dirty="0" err="1">
                <a:latin typeface="Times New Roman"/>
                <a:cs typeface="Times New Roman"/>
              </a:rPr>
              <a:t>Shyam</a:t>
            </a:r>
            <a:r>
              <a:rPr lang="en-US" spc="40" dirty="0">
                <a:latin typeface="Times New Roman"/>
                <a:cs typeface="Times New Roman"/>
              </a:rPr>
              <a:t>  </a:t>
            </a:r>
            <a:r>
              <a:rPr lang="en-US" spc="25" dirty="0">
                <a:latin typeface="Times New Roman"/>
                <a:cs typeface="Times New Roman"/>
              </a:rPr>
              <a:t>Varan </a:t>
            </a:r>
            <a:r>
              <a:rPr lang="en-US" spc="85" dirty="0">
                <a:latin typeface="Times New Roman"/>
                <a:cs typeface="Times New Roman"/>
              </a:rPr>
              <a:t>Nath, </a:t>
            </a:r>
            <a:r>
              <a:rPr lang="en-US" spc="65" dirty="0">
                <a:latin typeface="Times New Roman"/>
                <a:cs typeface="Times New Roman"/>
              </a:rPr>
              <a:t>Principal</a:t>
            </a:r>
            <a:r>
              <a:rPr lang="en-US" spc="-210" dirty="0">
                <a:latin typeface="Times New Roman"/>
                <a:cs typeface="Times New Roman"/>
              </a:rPr>
              <a:t> </a:t>
            </a:r>
            <a:r>
              <a:rPr lang="en-US" spc="55" dirty="0">
                <a:latin typeface="Times New Roman"/>
                <a:cs typeface="Times New Roman"/>
              </a:rPr>
              <a:t>Architect.</a:t>
            </a:r>
            <a:endParaRPr lang="en-US" dirty="0">
              <a:latin typeface="Times New Roman"/>
              <a:cs typeface="Times New Roman"/>
            </a:endParaRPr>
          </a:p>
          <a:p>
            <a:pPr marL="527685" indent="-515620">
              <a:lnSpc>
                <a:spcPct val="100000"/>
              </a:lnSpc>
              <a:spcBef>
                <a:spcPts val="1845"/>
              </a:spcBef>
              <a:buSzPct val="93181"/>
              <a:buAutoNum type="arabicPeriod"/>
              <a:tabLst>
                <a:tab pos="527685" algn="l"/>
                <a:tab pos="528320" algn="l"/>
              </a:tabLst>
            </a:pPr>
            <a:r>
              <a:rPr lang="en-US" spc="-10" dirty="0">
                <a:latin typeface="Times New Roman"/>
                <a:cs typeface="Times New Roman"/>
              </a:rPr>
              <a:t>Dr.</a:t>
            </a:r>
            <a:r>
              <a:rPr lang="en-US" spc="-5" dirty="0">
                <a:latin typeface="Times New Roman"/>
                <a:cs typeface="Times New Roman"/>
              </a:rPr>
              <a:t> </a:t>
            </a:r>
            <a:r>
              <a:rPr lang="en-US" spc="70" dirty="0">
                <a:latin typeface="Times New Roman"/>
                <a:cs typeface="Times New Roman"/>
              </a:rPr>
              <a:t>Mazlan</a:t>
            </a:r>
            <a:r>
              <a:rPr lang="en-US" spc="-100" dirty="0">
                <a:latin typeface="Times New Roman"/>
                <a:cs typeface="Times New Roman"/>
              </a:rPr>
              <a:t> </a:t>
            </a:r>
            <a:r>
              <a:rPr lang="en-US" spc="35" dirty="0">
                <a:latin typeface="Times New Roman"/>
                <a:cs typeface="Times New Roman"/>
              </a:rPr>
              <a:t>Abbas,</a:t>
            </a:r>
            <a:r>
              <a:rPr lang="en-US" spc="15" dirty="0">
                <a:latin typeface="Times New Roman"/>
                <a:cs typeface="Times New Roman"/>
              </a:rPr>
              <a:t> </a:t>
            </a:r>
            <a:r>
              <a:rPr lang="en-US" spc="25" dirty="0">
                <a:latin typeface="Times New Roman"/>
                <a:cs typeface="Times New Roman"/>
              </a:rPr>
              <a:t>MIMOS</a:t>
            </a:r>
            <a:r>
              <a:rPr lang="en-US" spc="5" dirty="0">
                <a:latin typeface="Times New Roman"/>
                <a:cs typeface="Times New Roman"/>
              </a:rPr>
              <a:t> </a:t>
            </a:r>
            <a:r>
              <a:rPr lang="en-US" spc="55" dirty="0" err="1">
                <a:latin typeface="Times New Roman"/>
                <a:cs typeface="Times New Roman"/>
              </a:rPr>
              <a:t>Berhad</a:t>
            </a:r>
            <a:r>
              <a:rPr lang="en-US" spc="55" dirty="0">
                <a:latin typeface="Times New Roman"/>
                <a:cs typeface="Times New Roman"/>
              </a:rPr>
              <a:t>,</a:t>
            </a:r>
            <a:r>
              <a:rPr lang="en-US" spc="-35" dirty="0">
                <a:latin typeface="Times New Roman"/>
                <a:cs typeface="Times New Roman"/>
              </a:rPr>
              <a:t> </a:t>
            </a:r>
            <a:r>
              <a:rPr lang="en-US" spc="95" dirty="0">
                <a:latin typeface="Times New Roman"/>
                <a:cs typeface="Times New Roman"/>
              </a:rPr>
              <a:t>Wisma</a:t>
            </a:r>
            <a:r>
              <a:rPr lang="en-US" spc="-65" dirty="0">
                <a:latin typeface="Times New Roman"/>
                <a:cs typeface="Times New Roman"/>
              </a:rPr>
              <a:t> </a:t>
            </a:r>
            <a:r>
              <a:rPr lang="en-US" spc="-5" dirty="0">
                <a:latin typeface="Times New Roman"/>
                <a:cs typeface="Times New Roman"/>
              </a:rPr>
              <a:t>IEM, </a:t>
            </a:r>
            <a:r>
              <a:rPr lang="en-US" spc="65" dirty="0" err="1">
                <a:latin typeface="Times New Roman"/>
                <a:cs typeface="Times New Roman"/>
              </a:rPr>
              <a:t>Petaling</a:t>
            </a:r>
            <a:r>
              <a:rPr lang="en-US" spc="-30" dirty="0">
                <a:latin typeface="Times New Roman"/>
                <a:cs typeface="Times New Roman"/>
              </a:rPr>
              <a:t> </a:t>
            </a:r>
            <a:r>
              <a:rPr lang="en-US" spc="-45" dirty="0">
                <a:latin typeface="Times New Roman"/>
                <a:cs typeface="Times New Roman"/>
              </a:rPr>
              <a:t>Jaya</a:t>
            </a:r>
            <a:endParaRPr lang="en-US" dirty="0"/>
          </a:p>
        </p:txBody>
      </p:sp>
    </p:spTree>
    <p:extLst>
      <p:ext uri="{BB962C8B-B14F-4D97-AF65-F5344CB8AC3E}">
        <p14:creationId xmlns:p14="http://schemas.microsoft.com/office/powerpoint/2010/main" val="2977570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 name="Rectangle 70">
            <a:extLst>
              <a:ext uri="{FF2B5EF4-FFF2-40B4-BE49-F238E27FC236}">
                <a16:creationId xmlns:a16="http://schemas.microsoft.com/office/drawing/2014/main" id="{D1A4588A-55D5-49B8-BE41-54ACDCFF2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What is IOT? | Understanding And Importance of IoT in Future">
            <a:extLst>
              <a:ext uri="{FF2B5EF4-FFF2-40B4-BE49-F238E27FC236}">
                <a16:creationId xmlns:a16="http://schemas.microsoft.com/office/drawing/2014/main" id="{64525196-F9B1-454A-84E7-90DA3038B6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592" r="1" b="9074"/>
          <a:stretch/>
        </p:blipFill>
        <p:spPr bwMode="auto">
          <a:xfrm>
            <a:off x="20" y="-128588"/>
            <a:ext cx="12192008" cy="4594571"/>
          </a:xfrm>
          <a:prstGeom prst="rect">
            <a:avLst/>
          </a:prstGeom>
          <a:noFill/>
          <a:extLst>
            <a:ext uri="{909E8E84-426E-40DD-AFC4-6F175D3DCCD1}">
              <a14:hiddenFill xmlns:a14="http://schemas.microsoft.com/office/drawing/2010/main">
                <a:solidFill>
                  <a:srgbClr val="FFFFFF"/>
                </a:solidFill>
              </a14:hiddenFill>
            </a:ext>
          </a:extLst>
        </p:spPr>
      </p:pic>
      <p:sp>
        <p:nvSpPr>
          <p:cNvPr id="1029" name="Rectangle: Rounded Corners 72">
            <a:extLst>
              <a:ext uri="{FF2B5EF4-FFF2-40B4-BE49-F238E27FC236}">
                <a16:creationId xmlns:a16="http://schemas.microsoft.com/office/drawing/2014/main" id="{F97E7EA2-EDCD-47E9-81BC-415C606D1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19552"/>
            <a:ext cx="9382538"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1D7082-34E0-8F41-8FB0-A2D8CE48DDE2}"/>
              </a:ext>
            </a:extLst>
          </p:cNvPr>
          <p:cNvSpPr>
            <a:spLocks noGrp="1"/>
          </p:cNvSpPr>
          <p:nvPr>
            <p:ph type="title"/>
          </p:nvPr>
        </p:nvSpPr>
        <p:spPr>
          <a:xfrm>
            <a:off x="566928" y="4203278"/>
            <a:ext cx="8557193" cy="536063"/>
          </a:xfrm>
        </p:spPr>
        <p:txBody>
          <a:bodyPr>
            <a:normAutofit/>
          </a:bodyPr>
          <a:lstStyle/>
          <a:p>
            <a:r>
              <a:rPr lang="en-US" sz="2800" dirty="0">
                <a:solidFill>
                  <a:schemeClr val="bg1"/>
                </a:solidFill>
              </a:rPr>
              <a:t>Introduction to IOT</a:t>
            </a:r>
          </a:p>
        </p:txBody>
      </p:sp>
      <p:sp>
        <p:nvSpPr>
          <p:cNvPr id="3" name="Content Placeholder 2">
            <a:extLst>
              <a:ext uri="{FF2B5EF4-FFF2-40B4-BE49-F238E27FC236}">
                <a16:creationId xmlns:a16="http://schemas.microsoft.com/office/drawing/2014/main" id="{08987FE3-8F2F-2F4E-8479-D110141E38FC}"/>
              </a:ext>
            </a:extLst>
          </p:cNvPr>
          <p:cNvSpPr>
            <a:spLocks noGrp="1"/>
          </p:cNvSpPr>
          <p:nvPr>
            <p:ph idx="1"/>
          </p:nvPr>
        </p:nvSpPr>
        <p:spPr>
          <a:xfrm>
            <a:off x="566928" y="4956314"/>
            <a:ext cx="11058144" cy="1306417"/>
          </a:xfrm>
        </p:spPr>
        <p:txBody>
          <a:bodyPr>
            <a:normAutofit/>
          </a:bodyPr>
          <a:lstStyle/>
          <a:p>
            <a:pPr>
              <a:lnSpc>
                <a:spcPct val="100000"/>
              </a:lnSpc>
            </a:pPr>
            <a:r>
              <a:rPr lang="en-US" sz="1700" dirty="0"/>
              <a:t>The Internet of Things, or IoT, refers to the billions of physical devices around the world that are now connected to the internet, all collecting and sharing data. </a:t>
            </a:r>
          </a:p>
          <a:p>
            <a:pPr>
              <a:lnSpc>
                <a:spcPct val="100000"/>
              </a:lnSpc>
            </a:pPr>
            <a:r>
              <a:rPr lang="en-US" sz="1700" b="1" dirty="0"/>
              <a:t>IoT</a:t>
            </a:r>
            <a:r>
              <a:rPr lang="en-US" sz="1700" dirty="0"/>
              <a:t> is a network of tiny innovations like the sensors which can be attached to possibly anything available and then make them communicate with the cloud server without any human interaction.</a:t>
            </a:r>
          </a:p>
          <a:p>
            <a:pPr>
              <a:lnSpc>
                <a:spcPct val="100000"/>
              </a:lnSpc>
            </a:pPr>
            <a:endParaRPr lang="en-US" sz="1700" dirty="0"/>
          </a:p>
        </p:txBody>
      </p:sp>
    </p:spTree>
    <p:extLst>
      <p:ext uri="{BB962C8B-B14F-4D97-AF65-F5344CB8AC3E}">
        <p14:creationId xmlns:p14="http://schemas.microsoft.com/office/powerpoint/2010/main" val="334998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58C808-30C7-9442-8BE0-51A3439728A1}"/>
              </a:ext>
            </a:extLst>
          </p:cNvPr>
          <p:cNvSpPr>
            <a:spLocks noGrp="1"/>
          </p:cNvSpPr>
          <p:nvPr>
            <p:ph idx="1"/>
          </p:nvPr>
        </p:nvSpPr>
        <p:spPr>
          <a:xfrm>
            <a:off x="1011936" y="1021184"/>
            <a:ext cx="10168128" cy="3694176"/>
          </a:xfrm>
        </p:spPr>
        <p:txBody>
          <a:bodyPr>
            <a:normAutofit/>
          </a:bodyPr>
          <a:lstStyle/>
          <a:p>
            <a:pPr algn="just"/>
            <a:r>
              <a:rPr lang="en-US" dirty="0">
                <a:latin typeface="Times New Roman" panose="02020603050405020304" pitchFamily="18" charset="0"/>
                <a:cs typeface="Times New Roman" panose="02020603050405020304" pitchFamily="18" charset="0"/>
              </a:rPr>
              <a:t>A </a:t>
            </a:r>
            <a:r>
              <a:rPr lang="en-US" dirty="0">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thing</a:t>
            </a:r>
            <a:r>
              <a:rPr lang="en-US" dirty="0">
                <a:latin typeface="Times New Roman" panose="02020603050405020304" pitchFamily="18" charset="0"/>
                <a:cs typeface="Times New Roman" panose="02020603050405020304" pitchFamily="18" charset="0"/>
              </a:rPr>
              <a:t> in the internet of things can be a person with a heart monitor implant, a farm animal with a </a:t>
            </a:r>
            <a:r>
              <a:rPr lang="en-US"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biochip transponder</a:t>
            </a:r>
            <a:r>
              <a:rPr lang="en-US" dirty="0">
                <a:latin typeface="Times New Roman" panose="02020603050405020304" pitchFamily="18" charset="0"/>
                <a:cs typeface="Times New Roman" panose="02020603050405020304" pitchFamily="18" charset="0"/>
              </a:rPr>
              <a:t>, an automobile that has built-in </a:t>
            </a:r>
            <a:r>
              <a:rPr lang="en-US" dirty="0">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sensors</a:t>
            </a:r>
            <a:r>
              <a:rPr lang="en-US" dirty="0">
                <a:latin typeface="Times New Roman" panose="02020603050405020304" pitchFamily="18" charset="0"/>
                <a:cs typeface="Times New Roman" panose="02020603050405020304" pitchFamily="18" charset="0"/>
              </a:rPr>
              <a:t> to alert the driver when tire pressure is low or any other natural or man-made object that can be assigned an Internet Protocol (IP) address and is able to transfer data over a network.</a:t>
            </a:r>
          </a:p>
          <a:p>
            <a:pPr algn="just"/>
            <a:r>
              <a:rPr lang="en-US" dirty="0">
                <a:latin typeface="Times New Roman" panose="02020603050405020304" pitchFamily="18" charset="0"/>
                <a:cs typeface="Times New Roman" panose="02020603050405020304" pitchFamily="18" charset="0"/>
              </a:rPr>
              <a:t>Increasingly, organizations in </a:t>
            </a:r>
            <a:r>
              <a:rPr lang="en-US"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a variety of industries are using IoT to operate more efficiently</a:t>
            </a:r>
            <a:r>
              <a:rPr lang="en-US" dirty="0">
                <a:latin typeface="Times New Roman" panose="02020603050405020304" pitchFamily="18" charset="0"/>
                <a:cs typeface="Times New Roman" panose="02020603050405020304" pitchFamily="18" charset="0"/>
              </a:rPr>
              <a:t>, better understand customers to deliver enhanced customer service, improve decision-making and increase the value of the business.</a:t>
            </a:r>
          </a:p>
          <a:p>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9268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4F751-E5A3-6149-AA75-3C3D91945EA9}"/>
              </a:ext>
            </a:extLst>
          </p:cNvPr>
          <p:cNvSpPr>
            <a:spLocks noGrp="1"/>
          </p:cNvSpPr>
          <p:nvPr>
            <p:ph type="title"/>
          </p:nvPr>
        </p:nvSpPr>
        <p:spPr/>
        <p:txBody>
          <a:bodyPr/>
          <a:lstStyle/>
          <a:p>
            <a:r>
              <a:rPr lang="en-US" dirty="0"/>
              <a:t>History of IOT</a:t>
            </a:r>
          </a:p>
        </p:txBody>
      </p:sp>
      <p:sp>
        <p:nvSpPr>
          <p:cNvPr id="3" name="Content Placeholder 2">
            <a:extLst>
              <a:ext uri="{FF2B5EF4-FFF2-40B4-BE49-F238E27FC236}">
                <a16:creationId xmlns:a16="http://schemas.microsoft.com/office/drawing/2014/main" id="{ACF40C34-5AD1-114C-9E2F-160C52A19F90}"/>
              </a:ext>
            </a:extLst>
          </p:cNvPr>
          <p:cNvSpPr>
            <a:spLocks noGrp="1"/>
          </p:cNvSpPr>
          <p:nvPr>
            <p:ph idx="1"/>
          </p:nvPr>
        </p:nvSpPr>
        <p:spPr>
          <a:xfrm>
            <a:off x="1115568" y="2478024"/>
            <a:ext cx="4139338" cy="3694176"/>
          </a:xfrm>
        </p:spPr>
        <p:txBody>
          <a:bodyPr>
            <a:normAutofit fontScale="70000" lnSpcReduction="20000"/>
          </a:bodyPr>
          <a:lstStyle/>
          <a:p>
            <a:pPr marL="0" indent="0" algn="just">
              <a:buNone/>
            </a:pPr>
            <a:r>
              <a:rPr lang="en-US" dirty="0"/>
              <a:t>The Internet of Things (IoT) has not been around for very long. However, there have been visions of machines communicating with one another since the early 1800s. Machines have been providing direct communications since the telegraph (the first landline) was developed in the 1830s and 1840s. Described as “wireless telegraphy,” the first radio voice transmission took place on June 3, 1900, providing another necessary component for developing the Internet of Things. The development of computers began in the 1950s.</a:t>
            </a:r>
          </a:p>
          <a:p>
            <a:endParaRPr lang="en-US" dirty="0"/>
          </a:p>
        </p:txBody>
      </p:sp>
      <p:sp>
        <p:nvSpPr>
          <p:cNvPr id="4" name="object 10">
            <a:extLst>
              <a:ext uri="{FF2B5EF4-FFF2-40B4-BE49-F238E27FC236}">
                <a16:creationId xmlns:a16="http://schemas.microsoft.com/office/drawing/2014/main" id="{6A9A3BA8-2DE9-C343-A21F-B3BA22FF9333}"/>
              </a:ext>
            </a:extLst>
          </p:cNvPr>
          <p:cNvSpPr/>
          <p:nvPr/>
        </p:nvSpPr>
        <p:spPr>
          <a:xfrm>
            <a:off x="5454397" y="2237232"/>
            <a:ext cx="5622035" cy="407212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01047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155E6-282C-B447-97C5-2F5836151842}"/>
              </a:ext>
            </a:extLst>
          </p:cNvPr>
          <p:cNvSpPr>
            <a:spLocks noGrp="1"/>
          </p:cNvSpPr>
          <p:nvPr>
            <p:ph type="title"/>
          </p:nvPr>
        </p:nvSpPr>
        <p:spPr/>
        <p:txBody>
          <a:bodyPr/>
          <a:lstStyle/>
          <a:p>
            <a:r>
              <a:rPr lang="en-US" dirty="0"/>
              <a:t>Technology Roadmap for IOT</a:t>
            </a:r>
          </a:p>
        </p:txBody>
      </p:sp>
      <p:sp>
        <p:nvSpPr>
          <p:cNvPr id="5" name="object 8">
            <a:extLst>
              <a:ext uri="{FF2B5EF4-FFF2-40B4-BE49-F238E27FC236}">
                <a16:creationId xmlns:a16="http://schemas.microsoft.com/office/drawing/2014/main" id="{CFCA5631-0CFE-7746-80AD-060CABDC8281}"/>
              </a:ext>
            </a:extLst>
          </p:cNvPr>
          <p:cNvSpPr/>
          <p:nvPr/>
        </p:nvSpPr>
        <p:spPr>
          <a:xfrm>
            <a:off x="661916" y="1992292"/>
            <a:ext cx="9546953" cy="4697875"/>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37359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1124E-BD79-E442-A1F9-1E0FDA372877}"/>
              </a:ext>
            </a:extLst>
          </p:cNvPr>
          <p:cNvSpPr>
            <a:spLocks noGrp="1"/>
          </p:cNvSpPr>
          <p:nvPr>
            <p:ph type="title"/>
          </p:nvPr>
        </p:nvSpPr>
        <p:spPr/>
        <p:txBody>
          <a:bodyPr/>
          <a:lstStyle/>
          <a:p>
            <a:r>
              <a:rPr lang="en-US" dirty="0"/>
              <a:t>How IOT has changed humankind</a:t>
            </a:r>
          </a:p>
        </p:txBody>
      </p:sp>
      <p:sp>
        <p:nvSpPr>
          <p:cNvPr id="3" name="Content Placeholder 2">
            <a:extLst>
              <a:ext uri="{FF2B5EF4-FFF2-40B4-BE49-F238E27FC236}">
                <a16:creationId xmlns:a16="http://schemas.microsoft.com/office/drawing/2014/main" id="{24D48649-431A-D24C-BCF2-D1AB97A3D2DE}"/>
              </a:ext>
            </a:extLst>
          </p:cNvPr>
          <p:cNvSpPr>
            <a:spLocks noGrp="1"/>
          </p:cNvSpPr>
          <p:nvPr>
            <p:ph idx="1"/>
          </p:nvPr>
        </p:nvSpPr>
        <p:spPr/>
        <p:txBody>
          <a:bodyPr>
            <a:normAutofit fontScale="85000" lnSpcReduction="10000"/>
          </a:bodyPr>
          <a:lstStyle/>
          <a:p>
            <a:pPr algn="just"/>
            <a:r>
              <a:rPr lang="en-US" dirty="0"/>
              <a:t>The Internet of Things is vastly changing our world, whether this is at home, in the car, at work or even in the street. </a:t>
            </a:r>
            <a:r>
              <a:rPr lang="en-US" dirty="0">
                <a:hlinkClick r:id="rId2"/>
              </a:rPr>
              <a:t>Gartner</a:t>
            </a:r>
            <a:r>
              <a:rPr lang="en-US" dirty="0"/>
              <a:t> has predicted that by 2020 20.8 billion devices will be connected and some are even saying it could be as many as 50 billion! As our lives are becoming more </a:t>
            </a:r>
            <a:r>
              <a:rPr lang="en-US" dirty="0" err="1"/>
              <a:t>centred</a:t>
            </a:r>
            <a:r>
              <a:rPr lang="en-US" dirty="0"/>
              <a:t> around technology and being seamlessly connected to one another we look at what impact IoT has on our daily lives.</a:t>
            </a:r>
          </a:p>
          <a:p>
            <a:pPr algn="just"/>
            <a:r>
              <a:rPr lang="en-US" dirty="0"/>
              <a:t>The internet of things helps people live and work smarter, as well as gain complete control over their lives. In addition to offering smart devices to automate homes, IoT is essential to business. IoT provides businesses with a real-time look into how their systems really work, delivering insights into everything from the performance of machines to supply chain and logistics operations.</a:t>
            </a:r>
          </a:p>
          <a:p>
            <a:endParaRPr lang="en-US" dirty="0"/>
          </a:p>
        </p:txBody>
      </p:sp>
    </p:spTree>
    <p:extLst>
      <p:ext uri="{BB962C8B-B14F-4D97-AF65-F5344CB8AC3E}">
        <p14:creationId xmlns:p14="http://schemas.microsoft.com/office/powerpoint/2010/main" val="621521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1">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Freeform: Shape 23">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4" name="Freeform: Shape 25">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27">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2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9EAE896-6545-5240-A37A-C638A99DA62E}"/>
              </a:ext>
            </a:extLst>
          </p:cNvPr>
          <p:cNvSpPr>
            <a:spLocks noGrp="1"/>
          </p:cNvSpPr>
          <p:nvPr>
            <p:ph idx="1"/>
          </p:nvPr>
        </p:nvSpPr>
        <p:spPr>
          <a:xfrm>
            <a:off x="371094" y="2718054"/>
            <a:ext cx="3438906" cy="3207258"/>
          </a:xfrm>
        </p:spPr>
        <p:txBody>
          <a:bodyPr anchor="t">
            <a:normAutofit/>
          </a:bodyPr>
          <a:lstStyle/>
          <a:p>
            <a:pPr>
              <a:lnSpc>
                <a:spcPct val="100000"/>
              </a:lnSpc>
            </a:pPr>
            <a:r>
              <a:rPr lang="en-US" sz="1400"/>
              <a:t>IoT enables companies to automate processes and reduce labor costs. It also cuts down on waste and improves service delivery, making it less expensive to manufacture and deliver goods, as well as offering transparency into customer transactions.</a:t>
            </a:r>
          </a:p>
          <a:p>
            <a:pPr>
              <a:lnSpc>
                <a:spcPct val="100000"/>
              </a:lnSpc>
            </a:pPr>
            <a:r>
              <a:rPr lang="en-US" sz="1400"/>
              <a:t>As such, IoT is one of the most important technologies of everyday life, and it will continue to pick up steam as more businesses realize the potential of connected devices to keep them competitive.</a:t>
            </a:r>
          </a:p>
          <a:p>
            <a:pPr>
              <a:lnSpc>
                <a:spcPct val="100000"/>
              </a:lnSpc>
            </a:pPr>
            <a:endParaRPr lang="en-US" sz="1400"/>
          </a:p>
        </p:txBody>
      </p:sp>
      <p:pic>
        <p:nvPicPr>
          <p:cNvPr id="4" name="Picture 2" descr="Here's How the Internet of Things (IoT) Will Change Workplaces | Insight">
            <a:extLst>
              <a:ext uri="{FF2B5EF4-FFF2-40B4-BE49-F238E27FC236}">
                <a16:creationId xmlns:a16="http://schemas.microsoft.com/office/drawing/2014/main" id="{CFDAB0BC-0674-5F41-A0A0-ED511ED618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989" b="22011"/>
          <a:stretch/>
        </p:blipFill>
        <p:spPr bwMode="auto">
          <a:xfrm>
            <a:off x="4901184" y="1532477"/>
            <a:ext cx="6922008" cy="3893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4968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D4FD4-875D-B64B-BB16-D0E6F4D71FA8}"/>
              </a:ext>
            </a:extLst>
          </p:cNvPr>
          <p:cNvSpPr>
            <a:spLocks noGrp="1"/>
          </p:cNvSpPr>
          <p:nvPr>
            <p:ph type="title"/>
          </p:nvPr>
        </p:nvSpPr>
        <p:spPr/>
        <p:txBody>
          <a:bodyPr/>
          <a:lstStyle/>
          <a:p>
            <a:r>
              <a:rPr lang="en-US" dirty="0"/>
              <a:t>Organization Structure of IOT</a:t>
            </a:r>
          </a:p>
        </p:txBody>
      </p:sp>
      <p:sp>
        <p:nvSpPr>
          <p:cNvPr id="3" name="Content Placeholder 2">
            <a:extLst>
              <a:ext uri="{FF2B5EF4-FFF2-40B4-BE49-F238E27FC236}">
                <a16:creationId xmlns:a16="http://schemas.microsoft.com/office/drawing/2014/main" id="{DA134CA7-CD8D-6E4E-A0FD-FCA96CE2E06F}"/>
              </a:ext>
            </a:extLst>
          </p:cNvPr>
          <p:cNvSpPr>
            <a:spLocks noGrp="1"/>
          </p:cNvSpPr>
          <p:nvPr>
            <p:ph idx="1"/>
          </p:nvPr>
        </p:nvSpPr>
        <p:spPr/>
        <p:txBody>
          <a:bodyPr>
            <a:normAutofit/>
          </a:bodyPr>
          <a:lstStyle/>
          <a:p>
            <a:pPr marL="58420" marR="6985" indent="0" algn="just">
              <a:lnSpc>
                <a:spcPts val="2300"/>
              </a:lnSpc>
              <a:spcBef>
                <a:spcPts val="660"/>
              </a:spcBef>
              <a:buNone/>
            </a:pPr>
            <a:r>
              <a:rPr lang="en-US" sz="1900" spc="95" dirty="0">
                <a:latin typeface="Times New Roman" panose="02020603050405020304" pitchFamily="18" charset="0"/>
                <a:cs typeface="Times New Roman" panose="02020603050405020304" pitchFamily="18" charset="0"/>
              </a:rPr>
              <a:t>Th</a:t>
            </a:r>
            <a:r>
              <a:rPr lang="en-US" sz="1900" spc="80" dirty="0">
                <a:latin typeface="Times New Roman" panose="02020603050405020304" pitchFamily="18" charset="0"/>
                <a:cs typeface="Times New Roman" panose="02020603050405020304" pitchFamily="18" charset="0"/>
              </a:rPr>
              <a:t>e </a:t>
            </a:r>
            <a:r>
              <a:rPr lang="en-US" sz="1900" spc="-35" dirty="0">
                <a:latin typeface="Times New Roman" panose="02020603050405020304" pitchFamily="18" charset="0"/>
                <a:cs typeface="Times New Roman" panose="02020603050405020304" pitchFamily="18" charset="0"/>
              </a:rPr>
              <a:t>I</a:t>
            </a:r>
            <a:r>
              <a:rPr lang="en-US" sz="1900" spc="50" dirty="0">
                <a:latin typeface="Times New Roman" panose="02020603050405020304" pitchFamily="18" charset="0"/>
                <a:cs typeface="Times New Roman" panose="02020603050405020304" pitchFamily="18" charset="0"/>
              </a:rPr>
              <a:t>oT </a:t>
            </a:r>
            <a:r>
              <a:rPr lang="en-US" sz="1900" spc="100" dirty="0">
                <a:latin typeface="Times New Roman" panose="02020603050405020304" pitchFamily="18" charset="0"/>
                <a:cs typeface="Times New Roman" panose="02020603050405020304" pitchFamily="18" charset="0"/>
              </a:rPr>
              <a:t>ca</a:t>
            </a:r>
            <a:r>
              <a:rPr lang="en-US" sz="1900" spc="114" dirty="0">
                <a:latin typeface="Times New Roman" panose="02020603050405020304" pitchFamily="18" charset="0"/>
                <a:cs typeface="Times New Roman" panose="02020603050405020304" pitchFamily="18" charset="0"/>
              </a:rPr>
              <a:t>n </a:t>
            </a:r>
            <a:r>
              <a:rPr lang="en-US" sz="1900" spc="105" dirty="0">
                <a:latin typeface="Times New Roman" panose="02020603050405020304" pitchFamily="18" charset="0"/>
                <a:cs typeface="Times New Roman" panose="02020603050405020304" pitchFamily="18" charset="0"/>
              </a:rPr>
              <a:t>be </a:t>
            </a:r>
            <a:r>
              <a:rPr lang="en-US" sz="1900" spc="-20" dirty="0">
                <a:latin typeface="Times New Roman" panose="02020603050405020304" pitchFamily="18" charset="0"/>
                <a:cs typeface="Times New Roman" panose="02020603050405020304" pitchFamily="18" charset="0"/>
              </a:rPr>
              <a:t>v</a:t>
            </a:r>
            <a:r>
              <a:rPr lang="en-US" sz="1900" spc="-5" dirty="0">
                <a:latin typeface="Times New Roman" panose="02020603050405020304" pitchFamily="18" charset="0"/>
                <a:cs typeface="Times New Roman" panose="02020603050405020304" pitchFamily="18" charset="0"/>
              </a:rPr>
              <a:t>i</a:t>
            </a:r>
            <a:r>
              <a:rPr lang="en-US" sz="1900" spc="40" dirty="0">
                <a:latin typeface="Times New Roman" panose="02020603050405020304" pitchFamily="18" charset="0"/>
                <a:cs typeface="Times New Roman" panose="02020603050405020304" pitchFamily="18" charset="0"/>
              </a:rPr>
              <a:t>e</a:t>
            </a:r>
            <a:r>
              <a:rPr lang="en-US" sz="1900" dirty="0">
                <a:latin typeface="Times New Roman" panose="02020603050405020304" pitchFamily="18" charset="0"/>
                <a:cs typeface="Times New Roman" panose="02020603050405020304" pitchFamily="18" charset="0"/>
              </a:rPr>
              <a:t>w</a:t>
            </a:r>
            <a:r>
              <a:rPr lang="en-US" sz="1900" spc="120" dirty="0">
                <a:latin typeface="Times New Roman" panose="02020603050405020304" pitchFamily="18" charset="0"/>
                <a:cs typeface="Times New Roman" panose="02020603050405020304" pitchFamily="18" charset="0"/>
              </a:rPr>
              <a:t>ed </a:t>
            </a:r>
            <a:r>
              <a:rPr lang="en-US" sz="1900" spc="60" dirty="0">
                <a:latin typeface="Times New Roman" panose="02020603050405020304" pitchFamily="18" charset="0"/>
                <a:cs typeface="Times New Roman" panose="02020603050405020304" pitchFamily="18" charset="0"/>
              </a:rPr>
              <a:t>a</a:t>
            </a:r>
            <a:r>
              <a:rPr lang="en-US" sz="1900" spc="55" dirty="0">
                <a:latin typeface="Times New Roman" panose="02020603050405020304" pitchFamily="18" charset="0"/>
                <a:cs typeface="Times New Roman" panose="02020603050405020304" pitchFamily="18" charset="0"/>
              </a:rPr>
              <a:t>s </a:t>
            </a:r>
            <a:r>
              <a:rPr lang="en-US" sz="1900" spc="85" dirty="0">
                <a:latin typeface="Times New Roman" panose="02020603050405020304" pitchFamily="18" charset="0"/>
                <a:cs typeface="Times New Roman" panose="02020603050405020304" pitchFamily="18" charset="0"/>
              </a:rPr>
              <a:t>a </a:t>
            </a:r>
            <a:r>
              <a:rPr lang="en-US" sz="1900" spc="20" dirty="0">
                <a:latin typeface="Times New Roman" panose="02020603050405020304" pitchFamily="18" charset="0"/>
                <a:cs typeface="Times New Roman" panose="02020603050405020304" pitchFamily="18" charset="0"/>
              </a:rPr>
              <a:t>g</a:t>
            </a:r>
            <a:r>
              <a:rPr lang="en-US" sz="1900" spc="15" dirty="0">
                <a:latin typeface="Times New Roman" panose="02020603050405020304" pitchFamily="18" charset="0"/>
                <a:cs typeface="Times New Roman" panose="02020603050405020304" pitchFamily="18" charset="0"/>
              </a:rPr>
              <a:t>i</a:t>
            </a:r>
            <a:r>
              <a:rPr lang="en-US" sz="1900" spc="90" dirty="0">
                <a:latin typeface="Times New Roman" panose="02020603050405020304" pitchFamily="18" charset="0"/>
                <a:cs typeface="Times New Roman" panose="02020603050405020304" pitchFamily="18" charset="0"/>
              </a:rPr>
              <a:t>gantic network consisting of network of devices and computers </a:t>
            </a:r>
            <a:r>
              <a:rPr lang="en-US" sz="1900" spc="110" dirty="0">
                <a:latin typeface="Times New Roman" panose="02020603050405020304" pitchFamily="18" charset="0"/>
                <a:cs typeface="Times New Roman" panose="02020603050405020304" pitchFamily="18" charset="0"/>
              </a:rPr>
              <a:t>connected </a:t>
            </a:r>
            <a:r>
              <a:rPr lang="en-US" sz="1900" spc="125" dirty="0">
                <a:latin typeface="Times New Roman" panose="02020603050405020304" pitchFamily="18" charset="0"/>
                <a:cs typeface="Times New Roman" panose="02020603050405020304" pitchFamily="18" charset="0"/>
              </a:rPr>
              <a:t>through </a:t>
            </a:r>
            <a:r>
              <a:rPr lang="en-US" sz="1900" spc="85" dirty="0">
                <a:latin typeface="Times New Roman" panose="02020603050405020304" pitchFamily="18" charset="0"/>
                <a:cs typeface="Times New Roman" panose="02020603050405020304" pitchFamily="18" charset="0"/>
              </a:rPr>
              <a:t>a </a:t>
            </a:r>
            <a:r>
              <a:rPr lang="en-US" sz="1900" spc="60" dirty="0">
                <a:latin typeface="Times New Roman" panose="02020603050405020304" pitchFamily="18" charset="0"/>
                <a:cs typeface="Times New Roman" panose="02020603050405020304" pitchFamily="18" charset="0"/>
              </a:rPr>
              <a:t>series </a:t>
            </a:r>
            <a:r>
              <a:rPr lang="en-US" sz="1900" spc="20" dirty="0">
                <a:latin typeface="Times New Roman" panose="02020603050405020304" pitchFamily="18" charset="0"/>
                <a:cs typeface="Times New Roman" panose="02020603050405020304" pitchFamily="18" charset="0"/>
              </a:rPr>
              <a:t>of </a:t>
            </a:r>
            <a:r>
              <a:rPr lang="en-US" sz="1900" spc="105" dirty="0">
                <a:latin typeface="Times New Roman" panose="02020603050405020304" pitchFamily="18" charset="0"/>
                <a:cs typeface="Times New Roman" panose="02020603050405020304" pitchFamily="18" charset="0"/>
              </a:rPr>
              <a:t>intermediate </a:t>
            </a:r>
            <a:r>
              <a:rPr lang="en-US" sz="1900" spc="80" dirty="0">
                <a:latin typeface="Times New Roman" panose="02020603050405020304" pitchFamily="18" charset="0"/>
                <a:cs typeface="Times New Roman" panose="02020603050405020304" pitchFamily="18" charset="0"/>
              </a:rPr>
              <a:t>technologies  </a:t>
            </a:r>
            <a:r>
              <a:rPr lang="en-US" sz="1900" spc="85" dirty="0">
                <a:latin typeface="Times New Roman" panose="02020603050405020304" pitchFamily="18" charset="0"/>
                <a:cs typeface="Times New Roman" panose="02020603050405020304" pitchFamily="18" charset="0"/>
              </a:rPr>
              <a:t>where</a:t>
            </a:r>
            <a:r>
              <a:rPr lang="en-US" sz="1900" spc="770" dirty="0">
                <a:latin typeface="Times New Roman" panose="02020603050405020304" pitchFamily="18" charset="0"/>
                <a:cs typeface="Times New Roman" panose="02020603050405020304" pitchFamily="18" charset="0"/>
              </a:rPr>
              <a:t> </a:t>
            </a:r>
            <a:r>
              <a:rPr lang="en-US" sz="1900" spc="125" dirty="0">
                <a:latin typeface="Times New Roman" panose="02020603050405020304" pitchFamily="18" charset="0"/>
                <a:cs typeface="Times New Roman" panose="02020603050405020304" pitchFamily="18" charset="0"/>
              </a:rPr>
              <a:t>numerous </a:t>
            </a:r>
            <a:r>
              <a:rPr lang="en-US" sz="1900" spc="85" dirty="0">
                <a:latin typeface="Times New Roman" panose="02020603050405020304" pitchFamily="18" charset="0"/>
                <a:cs typeface="Times New Roman" panose="02020603050405020304" pitchFamily="18" charset="0"/>
              </a:rPr>
              <a:t>technologies </a:t>
            </a:r>
            <a:r>
              <a:rPr lang="en-US" sz="1900" spc="35" dirty="0">
                <a:latin typeface="Times New Roman" panose="02020603050405020304" pitchFamily="18" charset="0"/>
                <a:cs typeface="Times New Roman" panose="02020603050405020304" pitchFamily="18" charset="0"/>
              </a:rPr>
              <a:t>like </a:t>
            </a:r>
            <a:r>
              <a:rPr lang="en-US" sz="1900" spc="-10" dirty="0">
                <a:latin typeface="Times New Roman" panose="02020603050405020304" pitchFamily="18" charset="0"/>
                <a:cs typeface="Times New Roman" panose="02020603050405020304" pitchFamily="18" charset="0"/>
              </a:rPr>
              <a:t>RFIDs, </a:t>
            </a:r>
            <a:r>
              <a:rPr lang="en-US" sz="1900" spc="45" dirty="0">
                <a:latin typeface="Times New Roman" panose="02020603050405020304" pitchFamily="18" charset="0"/>
                <a:cs typeface="Times New Roman" panose="02020603050405020304" pitchFamily="18" charset="0"/>
              </a:rPr>
              <a:t>wireless  </a:t>
            </a:r>
            <a:r>
              <a:rPr lang="en-US" sz="1900" spc="95" dirty="0">
                <a:latin typeface="Times New Roman" panose="02020603050405020304" pitchFamily="18" charset="0"/>
                <a:cs typeface="Times New Roman" panose="02020603050405020304" pitchFamily="18" charset="0"/>
              </a:rPr>
              <a:t>connections</a:t>
            </a:r>
            <a:r>
              <a:rPr lang="en-US" sz="1900" spc="-15" dirty="0">
                <a:latin typeface="Times New Roman" panose="02020603050405020304" pitchFamily="18" charset="0"/>
                <a:cs typeface="Times New Roman" panose="02020603050405020304" pitchFamily="18" charset="0"/>
              </a:rPr>
              <a:t> </a:t>
            </a:r>
            <a:r>
              <a:rPr lang="en-US" sz="1900" spc="65" dirty="0">
                <a:latin typeface="Times New Roman" panose="02020603050405020304" pitchFamily="18" charset="0"/>
                <a:cs typeface="Times New Roman" panose="02020603050405020304" pitchFamily="18" charset="0"/>
              </a:rPr>
              <a:t>may</a:t>
            </a:r>
            <a:r>
              <a:rPr lang="en-US" sz="1900" spc="-125" dirty="0">
                <a:latin typeface="Times New Roman" panose="02020603050405020304" pitchFamily="18" charset="0"/>
                <a:cs typeface="Times New Roman" panose="02020603050405020304" pitchFamily="18" charset="0"/>
              </a:rPr>
              <a:t> </a:t>
            </a:r>
            <a:r>
              <a:rPr lang="en-US" sz="1900" spc="100" dirty="0">
                <a:latin typeface="Times New Roman" panose="02020603050405020304" pitchFamily="18" charset="0"/>
                <a:cs typeface="Times New Roman" panose="02020603050405020304" pitchFamily="18" charset="0"/>
              </a:rPr>
              <a:t>act</a:t>
            </a:r>
            <a:r>
              <a:rPr lang="en-US" sz="1900" spc="-105" dirty="0">
                <a:latin typeface="Times New Roman" panose="02020603050405020304" pitchFamily="18" charset="0"/>
                <a:cs typeface="Times New Roman" panose="02020603050405020304" pitchFamily="18" charset="0"/>
              </a:rPr>
              <a:t> </a:t>
            </a:r>
            <a:r>
              <a:rPr lang="en-US" sz="1900" spc="60" dirty="0">
                <a:latin typeface="Times New Roman" panose="02020603050405020304" pitchFamily="18" charset="0"/>
                <a:cs typeface="Times New Roman" panose="02020603050405020304" pitchFamily="18" charset="0"/>
              </a:rPr>
              <a:t>as</a:t>
            </a:r>
            <a:r>
              <a:rPr lang="en-US" sz="1900" spc="-110" dirty="0">
                <a:latin typeface="Times New Roman" panose="02020603050405020304" pitchFamily="18" charset="0"/>
                <a:cs typeface="Times New Roman" panose="02020603050405020304" pitchFamily="18" charset="0"/>
              </a:rPr>
              <a:t> </a:t>
            </a:r>
            <a:r>
              <a:rPr lang="en-US" sz="1900" spc="90" dirty="0">
                <a:latin typeface="Times New Roman" panose="02020603050405020304" pitchFamily="18" charset="0"/>
                <a:cs typeface="Times New Roman" panose="02020603050405020304" pitchFamily="18" charset="0"/>
              </a:rPr>
              <a:t>enablers</a:t>
            </a:r>
            <a:r>
              <a:rPr lang="en-US" sz="1900" spc="-75" dirty="0">
                <a:latin typeface="Times New Roman" panose="02020603050405020304" pitchFamily="18" charset="0"/>
                <a:cs typeface="Times New Roman" panose="02020603050405020304" pitchFamily="18" charset="0"/>
              </a:rPr>
              <a:t> </a:t>
            </a:r>
            <a:r>
              <a:rPr lang="en-US" sz="1900" spc="15" dirty="0">
                <a:latin typeface="Times New Roman" panose="02020603050405020304" pitchFamily="18" charset="0"/>
                <a:cs typeface="Times New Roman" panose="02020603050405020304" pitchFamily="18" charset="0"/>
              </a:rPr>
              <a:t>of</a:t>
            </a:r>
            <a:r>
              <a:rPr lang="en-US" sz="1900" spc="25" dirty="0">
                <a:latin typeface="Times New Roman" panose="02020603050405020304" pitchFamily="18" charset="0"/>
                <a:cs typeface="Times New Roman" panose="02020603050405020304" pitchFamily="18" charset="0"/>
              </a:rPr>
              <a:t> </a:t>
            </a:r>
            <a:r>
              <a:rPr lang="en-US" sz="1900" spc="100" dirty="0">
                <a:latin typeface="Times New Roman" panose="02020603050405020304" pitchFamily="18" charset="0"/>
                <a:cs typeface="Times New Roman" panose="02020603050405020304" pitchFamily="18" charset="0"/>
              </a:rPr>
              <a:t>this</a:t>
            </a:r>
            <a:r>
              <a:rPr lang="en-US" sz="1900" spc="-100" dirty="0">
                <a:latin typeface="Times New Roman" panose="02020603050405020304" pitchFamily="18" charset="0"/>
                <a:cs typeface="Times New Roman" panose="02020603050405020304" pitchFamily="18" charset="0"/>
              </a:rPr>
              <a:t> </a:t>
            </a:r>
            <a:r>
              <a:rPr lang="en-US" sz="1900" spc="45" dirty="0">
                <a:latin typeface="Times New Roman" panose="02020603050405020304" pitchFamily="18" charset="0"/>
                <a:cs typeface="Times New Roman" panose="02020603050405020304" pitchFamily="18" charset="0"/>
              </a:rPr>
              <a:t>connectivity.</a:t>
            </a:r>
            <a:endParaRPr lang="en-US" sz="1900" dirty="0">
              <a:latin typeface="Times New Roman" panose="02020603050405020304" pitchFamily="18" charset="0"/>
              <a:cs typeface="Times New Roman" panose="02020603050405020304" pitchFamily="18" charset="0"/>
            </a:endParaRPr>
          </a:p>
          <a:p>
            <a:pPr marL="354965" marR="7620" indent="-342900" algn="just">
              <a:lnSpc>
                <a:spcPct val="100000"/>
              </a:lnSpc>
              <a:buClr>
                <a:schemeClr val="tx1"/>
              </a:buClr>
              <a:buSzPct val="93181"/>
              <a:buFont typeface="Wingdings" pitchFamily="2" charset="2"/>
              <a:buChar char="q"/>
              <a:tabLst>
                <a:tab pos="287655" algn="l"/>
              </a:tabLst>
            </a:pPr>
            <a:r>
              <a:rPr lang="en-US" sz="1900" spc="100" dirty="0">
                <a:latin typeface="Times New Roman" panose="02020603050405020304" pitchFamily="18" charset="0"/>
                <a:cs typeface="Times New Roman" panose="02020603050405020304" pitchFamily="18" charset="0"/>
              </a:rPr>
              <a:t>Tagging </a:t>
            </a:r>
            <a:r>
              <a:rPr lang="en-US" sz="1900" spc="110" dirty="0">
                <a:latin typeface="Times New Roman" panose="02020603050405020304" pitchFamily="18" charset="0"/>
                <a:cs typeface="Times New Roman" panose="02020603050405020304" pitchFamily="18" charset="0"/>
              </a:rPr>
              <a:t>Things </a:t>
            </a:r>
            <a:r>
              <a:rPr lang="en-US" sz="1900" spc="-105" dirty="0">
                <a:latin typeface="Times New Roman" panose="02020603050405020304" pitchFamily="18" charset="0"/>
                <a:cs typeface="Times New Roman" panose="02020603050405020304" pitchFamily="18" charset="0"/>
              </a:rPr>
              <a:t>: </a:t>
            </a:r>
            <a:r>
              <a:rPr lang="en-US" sz="1900" spc="55" dirty="0">
                <a:latin typeface="Times New Roman" panose="02020603050405020304" pitchFamily="18" charset="0"/>
                <a:cs typeface="Times New Roman" panose="02020603050405020304" pitchFamily="18" charset="0"/>
              </a:rPr>
              <a:t>Real-time </a:t>
            </a:r>
            <a:r>
              <a:rPr lang="en-US" sz="1900" spc="95" dirty="0">
                <a:latin typeface="Times New Roman" panose="02020603050405020304" pitchFamily="18" charset="0"/>
                <a:cs typeface="Times New Roman" panose="02020603050405020304" pitchFamily="18" charset="0"/>
              </a:rPr>
              <a:t>item </a:t>
            </a:r>
            <a:r>
              <a:rPr lang="en-US" sz="1900" spc="55" dirty="0">
                <a:latin typeface="Times New Roman" panose="02020603050405020304" pitchFamily="18" charset="0"/>
                <a:cs typeface="Times New Roman" panose="02020603050405020304" pitchFamily="18" charset="0"/>
              </a:rPr>
              <a:t>traceability </a:t>
            </a:r>
            <a:r>
              <a:rPr lang="en-US" sz="1900" spc="125" dirty="0">
                <a:latin typeface="Times New Roman" panose="02020603050405020304" pitchFamily="18" charset="0"/>
                <a:cs typeface="Times New Roman" panose="02020603050405020304" pitchFamily="18" charset="0"/>
              </a:rPr>
              <a:t>and </a:t>
            </a:r>
            <a:r>
              <a:rPr lang="en-US" sz="1900" spc="60" dirty="0">
                <a:latin typeface="Times New Roman" panose="02020603050405020304" pitchFamily="18" charset="0"/>
                <a:cs typeface="Times New Roman" panose="02020603050405020304" pitchFamily="18" charset="0"/>
              </a:rPr>
              <a:t>addressability  </a:t>
            </a:r>
            <a:r>
              <a:rPr lang="en-US" sz="1900" spc="25" dirty="0">
                <a:latin typeface="Times New Roman" panose="02020603050405020304" pitchFamily="18" charset="0"/>
                <a:cs typeface="Times New Roman" panose="02020603050405020304" pitchFamily="18" charset="0"/>
              </a:rPr>
              <a:t>by</a:t>
            </a:r>
            <a:r>
              <a:rPr lang="en-US" sz="1900" spc="-55" dirty="0">
                <a:latin typeface="Times New Roman" panose="02020603050405020304" pitchFamily="18" charset="0"/>
                <a:cs typeface="Times New Roman" panose="02020603050405020304" pitchFamily="18" charset="0"/>
              </a:rPr>
              <a:t> </a:t>
            </a:r>
            <a:r>
              <a:rPr lang="en-US" sz="1900" spc="-10" dirty="0">
                <a:latin typeface="Times New Roman" panose="02020603050405020304" pitchFamily="18" charset="0"/>
                <a:cs typeface="Times New Roman" panose="02020603050405020304" pitchFamily="18" charset="0"/>
              </a:rPr>
              <a:t>RFIDs.</a:t>
            </a:r>
            <a:endParaRPr lang="en-US" sz="1900" dirty="0">
              <a:latin typeface="Times New Roman" panose="02020603050405020304" pitchFamily="18" charset="0"/>
              <a:cs typeface="Times New Roman" panose="02020603050405020304" pitchFamily="18" charset="0"/>
            </a:endParaRPr>
          </a:p>
          <a:p>
            <a:pPr marL="354965" marR="5080" indent="-342900" algn="just">
              <a:lnSpc>
                <a:spcPct val="100000"/>
              </a:lnSpc>
              <a:buClr>
                <a:schemeClr val="tx1"/>
              </a:buClr>
              <a:buSzPct val="93181"/>
              <a:buFont typeface="Wingdings" pitchFamily="2" charset="2"/>
              <a:buChar char="q"/>
              <a:tabLst>
                <a:tab pos="287655" algn="l"/>
              </a:tabLst>
            </a:pPr>
            <a:r>
              <a:rPr lang="en-US" sz="1900" spc="60" dirty="0">
                <a:latin typeface="Times New Roman" panose="02020603050405020304" pitchFamily="18" charset="0"/>
                <a:cs typeface="Times New Roman" panose="02020603050405020304" pitchFamily="18" charset="0"/>
              </a:rPr>
              <a:t>Feeling </a:t>
            </a:r>
            <a:r>
              <a:rPr lang="en-US" sz="1900" spc="110" dirty="0">
                <a:latin typeface="Times New Roman" panose="02020603050405020304" pitchFamily="18" charset="0"/>
                <a:cs typeface="Times New Roman" panose="02020603050405020304" pitchFamily="18" charset="0"/>
              </a:rPr>
              <a:t>Things </a:t>
            </a:r>
            <a:r>
              <a:rPr lang="en-US" sz="1900" spc="-105" dirty="0">
                <a:latin typeface="Times New Roman" panose="02020603050405020304" pitchFamily="18" charset="0"/>
                <a:cs typeface="Times New Roman" panose="02020603050405020304" pitchFamily="18" charset="0"/>
              </a:rPr>
              <a:t>: </a:t>
            </a:r>
            <a:r>
              <a:rPr lang="en-US" sz="1900" spc="120" dirty="0">
                <a:latin typeface="Times New Roman" panose="02020603050405020304" pitchFamily="18" charset="0"/>
                <a:cs typeface="Times New Roman" panose="02020603050405020304" pitchFamily="18" charset="0"/>
              </a:rPr>
              <a:t>Sensors </a:t>
            </a:r>
            <a:r>
              <a:rPr lang="en-US" sz="1900" spc="90" dirty="0">
                <a:latin typeface="Times New Roman" panose="02020603050405020304" pitchFamily="18" charset="0"/>
                <a:cs typeface="Times New Roman" panose="02020603050405020304" pitchFamily="18" charset="0"/>
              </a:rPr>
              <a:t>act </a:t>
            </a:r>
            <a:r>
              <a:rPr lang="en-US" sz="1900" spc="55" dirty="0">
                <a:latin typeface="Times New Roman" panose="02020603050405020304" pitchFamily="18" charset="0"/>
                <a:cs typeface="Times New Roman" panose="02020603050405020304" pitchFamily="18" charset="0"/>
              </a:rPr>
              <a:t>as </a:t>
            </a:r>
            <a:r>
              <a:rPr lang="en-US" sz="1900" spc="80" dirty="0">
                <a:latin typeface="Times New Roman" panose="02020603050405020304" pitchFamily="18" charset="0"/>
                <a:cs typeface="Times New Roman" panose="02020603050405020304" pitchFamily="18" charset="0"/>
              </a:rPr>
              <a:t>primary </a:t>
            </a:r>
            <a:r>
              <a:rPr lang="en-US" sz="1900" spc="35" dirty="0">
                <a:latin typeface="Times New Roman" panose="02020603050405020304" pitchFamily="18" charset="0"/>
                <a:cs typeface="Times New Roman" panose="02020603050405020304" pitchFamily="18" charset="0"/>
              </a:rPr>
              <a:t>devices </a:t>
            </a:r>
            <a:r>
              <a:rPr lang="en-US" sz="1900" spc="105" dirty="0">
                <a:latin typeface="Times New Roman" panose="02020603050405020304" pitchFamily="18" charset="0"/>
                <a:cs typeface="Times New Roman" panose="02020603050405020304" pitchFamily="18" charset="0"/>
              </a:rPr>
              <a:t>to </a:t>
            </a:r>
            <a:r>
              <a:rPr lang="en-US" sz="1900" spc="45" dirty="0">
                <a:latin typeface="Times New Roman" panose="02020603050405020304" pitchFamily="18" charset="0"/>
                <a:cs typeface="Times New Roman" panose="02020603050405020304" pitchFamily="18" charset="0"/>
              </a:rPr>
              <a:t>collect </a:t>
            </a:r>
            <a:r>
              <a:rPr lang="en-US" sz="1900" spc="110" dirty="0">
                <a:latin typeface="Times New Roman" panose="02020603050405020304" pitchFamily="18" charset="0"/>
                <a:cs typeface="Times New Roman" panose="02020603050405020304" pitchFamily="18" charset="0"/>
              </a:rPr>
              <a:t>data  </a:t>
            </a:r>
            <a:r>
              <a:rPr lang="en-US" sz="1900" spc="70" dirty="0">
                <a:latin typeface="Times New Roman" panose="02020603050405020304" pitchFamily="18" charset="0"/>
                <a:cs typeface="Times New Roman" panose="02020603050405020304" pitchFamily="18" charset="0"/>
              </a:rPr>
              <a:t>from </a:t>
            </a:r>
            <a:r>
              <a:rPr lang="en-US" sz="1900" spc="130" dirty="0">
                <a:latin typeface="Times New Roman" panose="02020603050405020304" pitchFamily="18" charset="0"/>
                <a:cs typeface="Times New Roman" panose="02020603050405020304" pitchFamily="18" charset="0"/>
              </a:rPr>
              <a:t>the</a:t>
            </a:r>
            <a:r>
              <a:rPr lang="en-US" sz="1900" spc="-254" dirty="0">
                <a:latin typeface="Times New Roman" panose="02020603050405020304" pitchFamily="18" charset="0"/>
                <a:cs typeface="Times New Roman" panose="02020603050405020304" pitchFamily="18" charset="0"/>
              </a:rPr>
              <a:t> </a:t>
            </a:r>
            <a:r>
              <a:rPr lang="en-US" sz="1900" spc="95" dirty="0">
                <a:latin typeface="Times New Roman" panose="02020603050405020304" pitchFamily="18" charset="0"/>
                <a:cs typeface="Times New Roman" panose="02020603050405020304" pitchFamily="18" charset="0"/>
              </a:rPr>
              <a:t>environment.</a:t>
            </a:r>
            <a:endParaRPr lang="en-US" sz="1900" dirty="0">
              <a:latin typeface="Times New Roman" panose="02020603050405020304" pitchFamily="18" charset="0"/>
              <a:cs typeface="Times New Roman" panose="02020603050405020304" pitchFamily="18" charset="0"/>
            </a:endParaRPr>
          </a:p>
          <a:p>
            <a:pPr marL="354965" marR="5080" indent="-342900" algn="just">
              <a:lnSpc>
                <a:spcPct val="100000"/>
              </a:lnSpc>
              <a:spcBef>
                <a:spcPts val="5"/>
              </a:spcBef>
              <a:buClr>
                <a:schemeClr val="tx1"/>
              </a:buClr>
              <a:buSzPct val="93181"/>
              <a:buFont typeface="Wingdings" pitchFamily="2" charset="2"/>
              <a:buChar char="q"/>
              <a:tabLst>
                <a:tab pos="287655" algn="l"/>
              </a:tabLst>
            </a:pPr>
            <a:r>
              <a:rPr lang="en-US" sz="1900" spc="110" dirty="0">
                <a:latin typeface="Times New Roman" panose="02020603050405020304" pitchFamily="18" charset="0"/>
                <a:cs typeface="Times New Roman" panose="02020603050405020304" pitchFamily="18" charset="0"/>
              </a:rPr>
              <a:t>Shrinking </a:t>
            </a:r>
            <a:r>
              <a:rPr lang="en-US" sz="1900" spc="105" dirty="0">
                <a:latin typeface="Times New Roman" panose="02020603050405020304" pitchFamily="18" charset="0"/>
                <a:cs typeface="Times New Roman" panose="02020603050405020304" pitchFamily="18" charset="0"/>
              </a:rPr>
              <a:t>Things </a:t>
            </a:r>
            <a:r>
              <a:rPr lang="en-US" sz="1900" spc="-105" dirty="0">
                <a:latin typeface="Times New Roman" panose="02020603050405020304" pitchFamily="18" charset="0"/>
                <a:cs typeface="Times New Roman" panose="02020603050405020304" pitchFamily="18" charset="0"/>
              </a:rPr>
              <a:t>: </a:t>
            </a:r>
            <a:r>
              <a:rPr lang="en-US" sz="1900" spc="80" dirty="0">
                <a:latin typeface="Times New Roman" panose="02020603050405020304" pitchFamily="18" charset="0"/>
                <a:cs typeface="Times New Roman" panose="02020603050405020304" pitchFamily="18" charset="0"/>
              </a:rPr>
              <a:t>Miniaturization </a:t>
            </a:r>
            <a:r>
              <a:rPr lang="en-US" sz="1900" spc="135" dirty="0">
                <a:latin typeface="Times New Roman" panose="02020603050405020304" pitchFamily="18" charset="0"/>
                <a:cs typeface="Times New Roman" panose="02020603050405020304" pitchFamily="18" charset="0"/>
              </a:rPr>
              <a:t>and Nanotechnology </a:t>
            </a:r>
            <a:r>
              <a:rPr lang="en-US" sz="1900" spc="90" dirty="0">
                <a:latin typeface="Times New Roman" panose="02020603050405020304" pitchFamily="18" charset="0"/>
                <a:cs typeface="Times New Roman" panose="02020603050405020304" pitchFamily="18" charset="0"/>
              </a:rPr>
              <a:t>has  </a:t>
            </a:r>
            <a:r>
              <a:rPr lang="en-US" sz="1900" spc="60" dirty="0">
                <a:latin typeface="Times New Roman" panose="02020603050405020304" pitchFamily="18" charset="0"/>
                <a:cs typeface="Times New Roman" panose="02020603050405020304" pitchFamily="18" charset="0"/>
              </a:rPr>
              <a:t>provoked </a:t>
            </a:r>
            <a:r>
              <a:rPr lang="en-US" sz="1900" spc="130" dirty="0">
                <a:latin typeface="Times New Roman" panose="02020603050405020304" pitchFamily="18" charset="0"/>
                <a:cs typeface="Times New Roman" panose="02020603050405020304" pitchFamily="18" charset="0"/>
              </a:rPr>
              <a:t>the </a:t>
            </a:r>
            <a:r>
              <a:rPr lang="en-US" sz="1900" spc="45" dirty="0">
                <a:latin typeface="Times New Roman" panose="02020603050405020304" pitchFamily="18" charset="0"/>
                <a:cs typeface="Times New Roman" panose="02020603050405020304" pitchFamily="18" charset="0"/>
              </a:rPr>
              <a:t>ability </a:t>
            </a:r>
            <a:r>
              <a:rPr lang="en-US" sz="1900" spc="5" dirty="0">
                <a:latin typeface="Times New Roman" panose="02020603050405020304" pitchFamily="18" charset="0"/>
                <a:cs typeface="Times New Roman" panose="02020603050405020304" pitchFamily="18" charset="0"/>
              </a:rPr>
              <a:t>of </a:t>
            </a:r>
            <a:r>
              <a:rPr lang="en-US" sz="1900" spc="65" dirty="0">
                <a:latin typeface="Times New Roman" panose="02020603050405020304" pitchFamily="18" charset="0"/>
                <a:cs typeface="Times New Roman" panose="02020603050405020304" pitchFamily="18" charset="0"/>
              </a:rPr>
              <a:t>smaller </a:t>
            </a:r>
            <a:r>
              <a:rPr lang="en-US" sz="1900" spc="90" dirty="0">
                <a:latin typeface="Times New Roman" panose="02020603050405020304" pitchFamily="18" charset="0"/>
                <a:cs typeface="Times New Roman" panose="02020603050405020304" pitchFamily="18" charset="0"/>
              </a:rPr>
              <a:t>things </a:t>
            </a:r>
            <a:r>
              <a:rPr lang="en-US" sz="1900" spc="105" dirty="0">
                <a:latin typeface="Times New Roman" panose="02020603050405020304" pitchFamily="18" charset="0"/>
                <a:cs typeface="Times New Roman" panose="02020603050405020304" pitchFamily="18" charset="0"/>
              </a:rPr>
              <a:t>to </a:t>
            </a:r>
            <a:r>
              <a:rPr lang="en-US" sz="1900" spc="85" dirty="0">
                <a:latin typeface="Times New Roman" panose="02020603050405020304" pitchFamily="18" charset="0"/>
                <a:cs typeface="Times New Roman" panose="02020603050405020304" pitchFamily="18" charset="0"/>
              </a:rPr>
              <a:t>interact </a:t>
            </a:r>
            <a:r>
              <a:rPr lang="en-US" sz="1900" spc="135" dirty="0">
                <a:latin typeface="Times New Roman" panose="02020603050405020304" pitchFamily="18" charset="0"/>
                <a:cs typeface="Times New Roman" panose="02020603050405020304" pitchFamily="18" charset="0"/>
              </a:rPr>
              <a:t>and </a:t>
            </a:r>
            <a:r>
              <a:rPr lang="en-US" sz="1900" spc="95" dirty="0">
                <a:latin typeface="Times New Roman" panose="02020603050405020304" pitchFamily="18" charset="0"/>
                <a:cs typeface="Times New Roman" panose="02020603050405020304" pitchFamily="18" charset="0"/>
              </a:rPr>
              <a:t>connect  </a:t>
            </a:r>
            <a:r>
              <a:rPr lang="en-US" sz="1900" spc="90" dirty="0">
                <a:latin typeface="Times New Roman" panose="02020603050405020304" pitchFamily="18" charset="0"/>
                <a:cs typeface="Times New Roman" panose="02020603050405020304" pitchFamily="18" charset="0"/>
              </a:rPr>
              <a:t>within</a:t>
            </a:r>
            <a:r>
              <a:rPr lang="en-US" sz="1900" spc="-60" dirty="0">
                <a:latin typeface="Times New Roman" panose="02020603050405020304" pitchFamily="18" charset="0"/>
                <a:cs typeface="Times New Roman" panose="02020603050405020304" pitchFamily="18" charset="0"/>
              </a:rPr>
              <a:t> </a:t>
            </a:r>
            <a:r>
              <a:rPr lang="en-US" sz="1900" spc="130" dirty="0">
                <a:latin typeface="Times New Roman" panose="02020603050405020304" pitchFamily="18" charset="0"/>
                <a:cs typeface="Times New Roman" panose="02020603050405020304" pitchFamily="18" charset="0"/>
              </a:rPr>
              <a:t>the</a:t>
            </a:r>
            <a:r>
              <a:rPr lang="en-US" sz="1900" spc="-50" dirty="0">
                <a:latin typeface="Times New Roman" panose="02020603050405020304" pitchFamily="18" charset="0"/>
                <a:cs typeface="Times New Roman" panose="02020603050405020304" pitchFamily="18" charset="0"/>
              </a:rPr>
              <a:t> </a:t>
            </a:r>
            <a:r>
              <a:rPr lang="en-US" sz="1900" spc="20" dirty="0">
                <a:latin typeface="Times New Roman" panose="02020603050405020304" pitchFamily="18" charset="0"/>
                <a:cs typeface="Times New Roman" panose="02020603050405020304" pitchFamily="18" charset="0"/>
              </a:rPr>
              <a:t>“things”</a:t>
            </a:r>
            <a:r>
              <a:rPr lang="en-US" sz="1900" spc="-60" dirty="0">
                <a:latin typeface="Times New Roman" panose="02020603050405020304" pitchFamily="18" charset="0"/>
                <a:cs typeface="Times New Roman" panose="02020603050405020304" pitchFamily="18" charset="0"/>
              </a:rPr>
              <a:t> </a:t>
            </a:r>
            <a:r>
              <a:rPr lang="en-US" sz="1900" spc="95" dirty="0">
                <a:latin typeface="Times New Roman" panose="02020603050405020304" pitchFamily="18" charset="0"/>
                <a:cs typeface="Times New Roman" panose="02020603050405020304" pitchFamily="18" charset="0"/>
              </a:rPr>
              <a:t>or</a:t>
            </a:r>
            <a:r>
              <a:rPr lang="en-US" sz="1900" spc="-75" dirty="0">
                <a:latin typeface="Times New Roman" panose="02020603050405020304" pitchFamily="18" charset="0"/>
                <a:cs typeface="Times New Roman" panose="02020603050405020304" pitchFamily="18" charset="0"/>
              </a:rPr>
              <a:t> </a:t>
            </a:r>
            <a:r>
              <a:rPr lang="en-US" sz="1900" spc="50" dirty="0">
                <a:latin typeface="Times New Roman" panose="02020603050405020304" pitchFamily="18" charset="0"/>
                <a:cs typeface="Times New Roman" panose="02020603050405020304" pitchFamily="18" charset="0"/>
              </a:rPr>
              <a:t>“smart</a:t>
            </a:r>
            <a:r>
              <a:rPr lang="en-US" sz="1900" spc="-125" dirty="0">
                <a:latin typeface="Times New Roman" panose="02020603050405020304" pitchFamily="18" charset="0"/>
                <a:cs typeface="Times New Roman" panose="02020603050405020304" pitchFamily="18" charset="0"/>
              </a:rPr>
              <a:t> </a:t>
            </a:r>
            <a:r>
              <a:rPr lang="en-US" sz="1900" spc="-15" dirty="0">
                <a:latin typeface="Times New Roman" panose="02020603050405020304" pitchFamily="18" charset="0"/>
                <a:cs typeface="Times New Roman" panose="02020603050405020304" pitchFamily="18" charset="0"/>
              </a:rPr>
              <a:t>devices.”</a:t>
            </a:r>
            <a:endParaRPr lang="en-US" sz="1900" dirty="0">
              <a:latin typeface="Times New Roman" panose="02020603050405020304" pitchFamily="18" charset="0"/>
              <a:cs typeface="Times New Roman" panose="02020603050405020304" pitchFamily="18" charset="0"/>
            </a:endParaRPr>
          </a:p>
          <a:p>
            <a:pPr marL="354965" marR="8890" indent="-342900" algn="just">
              <a:lnSpc>
                <a:spcPct val="100000"/>
              </a:lnSpc>
              <a:buClr>
                <a:schemeClr val="tx1"/>
              </a:buClr>
              <a:buSzPct val="93181"/>
              <a:buFont typeface="Wingdings" pitchFamily="2" charset="2"/>
              <a:buChar char="q"/>
              <a:tabLst>
                <a:tab pos="287655" algn="l"/>
              </a:tabLst>
            </a:pPr>
            <a:r>
              <a:rPr lang="en-US" sz="1900" spc="114" dirty="0">
                <a:latin typeface="Times New Roman" panose="02020603050405020304" pitchFamily="18" charset="0"/>
                <a:cs typeface="Times New Roman" panose="02020603050405020304" pitchFamily="18" charset="0"/>
              </a:rPr>
              <a:t>Thinking </a:t>
            </a:r>
            <a:r>
              <a:rPr lang="en-US" sz="1900" spc="105" dirty="0">
                <a:latin typeface="Times New Roman" panose="02020603050405020304" pitchFamily="18" charset="0"/>
                <a:cs typeface="Times New Roman" panose="02020603050405020304" pitchFamily="18" charset="0"/>
              </a:rPr>
              <a:t>Things </a:t>
            </a:r>
            <a:r>
              <a:rPr lang="en-US" sz="1900" spc="-105" dirty="0">
                <a:latin typeface="Times New Roman" panose="02020603050405020304" pitchFamily="18" charset="0"/>
                <a:cs typeface="Times New Roman" panose="02020603050405020304" pitchFamily="18" charset="0"/>
              </a:rPr>
              <a:t>: </a:t>
            </a:r>
            <a:r>
              <a:rPr lang="en-US" sz="1900" spc="135" dirty="0">
                <a:latin typeface="Times New Roman" panose="02020603050405020304" pitchFamily="18" charset="0"/>
                <a:cs typeface="Times New Roman" panose="02020603050405020304" pitchFamily="18" charset="0"/>
              </a:rPr>
              <a:t>Embedded </a:t>
            </a:r>
            <a:r>
              <a:rPr lang="en-US" sz="1900" spc="130" dirty="0">
                <a:latin typeface="Times New Roman" panose="02020603050405020304" pitchFamily="18" charset="0"/>
                <a:cs typeface="Times New Roman" panose="02020603050405020304" pitchFamily="18" charset="0"/>
              </a:rPr>
              <a:t>intelligence </a:t>
            </a:r>
            <a:r>
              <a:rPr lang="en-US" sz="1900" spc="90" dirty="0">
                <a:latin typeface="Times New Roman" panose="02020603050405020304" pitchFamily="18" charset="0"/>
                <a:cs typeface="Times New Roman" panose="02020603050405020304" pitchFamily="18" charset="0"/>
              </a:rPr>
              <a:t>in </a:t>
            </a:r>
            <a:r>
              <a:rPr lang="en-US" sz="1900" spc="35" dirty="0">
                <a:latin typeface="Times New Roman" panose="02020603050405020304" pitchFamily="18" charset="0"/>
                <a:cs typeface="Times New Roman" panose="02020603050405020304" pitchFamily="18" charset="0"/>
              </a:rPr>
              <a:t>devices </a:t>
            </a:r>
            <a:r>
              <a:rPr lang="en-US" sz="1900" spc="114" dirty="0">
                <a:latin typeface="Times New Roman" panose="02020603050405020304" pitchFamily="18" charset="0"/>
                <a:cs typeface="Times New Roman" panose="02020603050405020304" pitchFamily="18" charset="0"/>
              </a:rPr>
              <a:t>through  </a:t>
            </a:r>
            <a:r>
              <a:rPr lang="en-US" sz="1900" spc="75" dirty="0">
                <a:latin typeface="Times New Roman" panose="02020603050405020304" pitchFamily="18" charset="0"/>
                <a:cs typeface="Times New Roman" panose="02020603050405020304" pitchFamily="18" charset="0"/>
              </a:rPr>
              <a:t>sensors </a:t>
            </a:r>
            <a:r>
              <a:rPr lang="en-US" sz="1900" spc="95" dirty="0">
                <a:latin typeface="Times New Roman" panose="02020603050405020304" pitchFamily="18" charset="0"/>
                <a:cs typeface="Times New Roman" panose="02020603050405020304" pitchFamily="18" charset="0"/>
              </a:rPr>
              <a:t>has </a:t>
            </a:r>
            <a:r>
              <a:rPr lang="en-US" sz="1900" spc="85" dirty="0">
                <a:latin typeface="Times New Roman" panose="02020603050405020304" pitchFamily="18" charset="0"/>
                <a:cs typeface="Times New Roman" panose="02020603050405020304" pitchFamily="18" charset="0"/>
              </a:rPr>
              <a:t>formed </a:t>
            </a:r>
            <a:r>
              <a:rPr lang="en-US" sz="1900" spc="130" dirty="0">
                <a:latin typeface="Times New Roman" panose="02020603050405020304" pitchFamily="18" charset="0"/>
                <a:cs typeface="Times New Roman" panose="02020603050405020304" pitchFamily="18" charset="0"/>
              </a:rPr>
              <a:t>the </a:t>
            </a:r>
            <a:r>
              <a:rPr lang="en-US" sz="1900" spc="85" dirty="0">
                <a:latin typeface="Times New Roman" panose="02020603050405020304" pitchFamily="18" charset="0"/>
                <a:cs typeface="Times New Roman" panose="02020603050405020304" pitchFamily="18" charset="0"/>
              </a:rPr>
              <a:t>network </a:t>
            </a:r>
            <a:r>
              <a:rPr lang="en-US" sz="1900" spc="90" dirty="0">
                <a:latin typeface="Times New Roman" panose="02020603050405020304" pitchFamily="18" charset="0"/>
                <a:cs typeface="Times New Roman" panose="02020603050405020304" pitchFamily="18" charset="0"/>
              </a:rPr>
              <a:t>connection </a:t>
            </a:r>
            <a:r>
              <a:rPr lang="en-US" sz="1900" spc="100" dirty="0">
                <a:latin typeface="Times New Roman" panose="02020603050405020304" pitchFamily="18" charset="0"/>
                <a:cs typeface="Times New Roman" panose="02020603050405020304" pitchFamily="18" charset="0"/>
              </a:rPr>
              <a:t>to </a:t>
            </a:r>
            <a:r>
              <a:rPr lang="en-US" sz="1900" spc="135" dirty="0">
                <a:latin typeface="Times New Roman" panose="02020603050405020304" pitchFamily="18" charset="0"/>
                <a:cs typeface="Times New Roman" panose="02020603050405020304" pitchFamily="18" charset="0"/>
              </a:rPr>
              <a:t>the </a:t>
            </a:r>
            <a:r>
              <a:rPr lang="en-US" sz="1900" spc="100" dirty="0">
                <a:latin typeface="Times New Roman" panose="02020603050405020304" pitchFamily="18" charset="0"/>
                <a:cs typeface="Times New Roman" panose="02020603050405020304" pitchFamily="18" charset="0"/>
              </a:rPr>
              <a:t>Internet. </a:t>
            </a:r>
            <a:r>
              <a:rPr lang="en-US" sz="1900" spc="20" dirty="0">
                <a:latin typeface="Times New Roman" panose="02020603050405020304" pitchFamily="18" charset="0"/>
                <a:cs typeface="Times New Roman" panose="02020603050405020304" pitchFamily="18" charset="0"/>
              </a:rPr>
              <a:t>It  </a:t>
            </a:r>
            <a:r>
              <a:rPr lang="en-US" sz="1900" spc="90" dirty="0">
                <a:latin typeface="Times New Roman" panose="02020603050405020304" pitchFamily="18" charset="0"/>
                <a:cs typeface="Times New Roman" panose="02020603050405020304" pitchFamily="18" charset="0"/>
              </a:rPr>
              <a:t>can</a:t>
            </a:r>
            <a:r>
              <a:rPr lang="en-US" sz="1900" spc="-45" dirty="0">
                <a:latin typeface="Times New Roman" panose="02020603050405020304" pitchFamily="18" charset="0"/>
                <a:cs typeface="Times New Roman" panose="02020603050405020304" pitchFamily="18" charset="0"/>
              </a:rPr>
              <a:t> </a:t>
            </a:r>
            <a:r>
              <a:rPr lang="en-US" sz="1900" spc="90" dirty="0">
                <a:latin typeface="Times New Roman" panose="02020603050405020304" pitchFamily="18" charset="0"/>
                <a:cs typeface="Times New Roman" panose="02020603050405020304" pitchFamily="18" charset="0"/>
              </a:rPr>
              <a:t>make</a:t>
            </a:r>
            <a:r>
              <a:rPr lang="en-US" sz="1900" spc="-90" dirty="0">
                <a:latin typeface="Times New Roman" panose="02020603050405020304" pitchFamily="18" charset="0"/>
                <a:cs typeface="Times New Roman" panose="02020603050405020304" pitchFamily="18" charset="0"/>
              </a:rPr>
              <a:t> </a:t>
            </a:r>
            <a:r>
              <a:rPr lang="en-US" sz="1900" spc="130" dirty="0">
                <a:latin typeface="Times New Roman" panose="02020603050405020304" pitchFamily="18" charset="0"/>
                <a:cs typeface="Times New Roman" panose="02020603050405020304" pitchFamily="18" charset="0"/>
              </a:rPr>
              <a:t>the</a:t>
            </a:r>
            <a:r>
              <a:rPr lang="en-US" sz="1900" spc="-45" dirty="0">
                <a:latin typeface="Times New Roman" panose="02020603050405020304" pitchFamily="18" charset="0"/>
                <a:cs typeface="Times New Roman" panose="02020603050405020304" pitchFamily="18" charset="0"/>
              </a:rPr>
              <a:t> </a:t>
            </a:r>
            <a:r>
              <a:rPr lang="en-US" sz="1900" spc="20" dirty="0">
                <a:latin typeface="Times New Roman" panose="02020603050405020304" pitchFamily="18" charset="0"/>
                <a:cs typeface="Times New Roman" panose="02020603050405020304" pitchFamily="18" charset="0"/>
              </a:rPr>
              <a:t>“things”</a:t>
            </a:r>
            <a:r>
              <a:rPr lang="en-US" sz="1900" spc="-35" dirty="0">
                <a:latin typeface="Times New Roman" panose="02020603050405020304" pitchFamily="18" charset="0"/>
                <a:cs typeface="Times New Roman" panose="02020603050405020304" pitchFamily="18" charset="0"/>
              </a:rPr>
              <a:t> </a:t>
            </a:r>
            <a:r>
              <a:rPr lang="en-US" sz="1900" spc="55" dirty="0">
                <a:latin typeface="Times New Roman" panose="02020603050405020304" pitchFamily="18" charset="0"/>
                <a:cs typeface="Times New Roman" panose="02020603050405020304" pitchFamily="18" charset="0"/>
              </a:rPr>
              <a:t>realizing</a:t>
            </a:r>
            <a:r>
              <a:rPr lang="en-US" sz="1900" spc="-40" dirty="0">
                <a:latin typeface="Times New Roman" panose="02020603050405020304" pitchFamily="18" charset="0"/>
                <a:cs typeface="Times New Roman" panose="02020603050405020304" pitchFamily="18" charset="0"/>
              </a:rPr>
              <a:t> </a:t>
            </a:r>
            <a:r>
              <a:rPr lang="en-US" sz="1900" spc="130" dirty="0">
                <a:latin typeface="Times New Roman" panose="02020603050405020304" pitchFamily="18" charset="0"/>
                <a:cs typeface="Times New Roman" panose="02020603050405020304" pitchFamily="18" charset="0"/>
              </a:rPr>
              <a:t>the</a:t>
            </a:r>
            <a:r>
              <a:rPr lang="en-US" sz="1900" spc="-45" dirty="0">
                <a:latin typeface="Times New Roman" panose="02020603050405020304" pitchFamily="18" charset="0"/>
                <a:cs typeface="Times New Roman" panose="02020603050405020304" pitchFamily="18" charset="0"/>
              </a:rPr>
              <a:t> </a:t>
            </a:r>
            <a:r>
              <a:rPr lang="en-US" sz="1900" spc="70" dirty="0">
                <a:latin typeface="Times New Roman" panose="02020603050405020304" pitchFamily="18" charset="0"/>
                <a:cs typeface="Times New Roman" panose="02020603050405020304" pitchFamily="18" charset="0"/>
              </a:rPr>
              <a:t>intelligent</a:t>
            </a:r>
            <a:r>
              <a:rPr lang="en-US" sz="1900" spc="-150" dirty="0">
                <a:latin typeface="Times New Roman" panose="02020603050405020304" pitchFamily="18" charset="0"/>
                <a:cs typeface="Times New Roman" panose="02020603050405020304" pitchFamily="18" charset="0"/>
              </a:rPr>
              <a:t> </a:t>
            </a:r>
            <a:r>
              <a:rPr lang="en-US" sz="1900" spc="70" dirty="0">
                <a:latin typeface="Times New Roman" panose="02020603050405020304" pitchFamily="18" charset="0"/>
                <a:cs typeface="Times New Roman" panose="02020603050405020304" pitchFamily="18" charset="0"/>
              </a:rPr>
              <a:t>control.</a:t>
            </a:r>
            <a:endParaRPr lang="en-US" sz="1900" dirty="0">
              <a:latin typeface="Times New Roman" panose="02020603050405020304" pitchFamily="18" charset="0"/>
              <a:cs typeface="Times New Roman" panose="02020603050405020304" pitchFamily="18" charset="0"/>
            </a:endParaRPr>
          </a:p>
          <a:p>
            <a:pPr algn="just"/>
            <a:endParaRPr lang="en-US" dirty="0"/>
          </a:p>
        </p:txBody>
      </p:sp>
    </p:spTree>
    <p:extLst>
      <p:ext uri="{BB962C8B-B14F-4D97-AF65-F5344CB8AC3E}">
        <p14:creationId xmlns:p14="http://schemas.microsoft.com/office/powerpoint/2010/main" val="585990165"/>
      </p:ext>
    </p:extLst>
  </p:cSld>
  <p:clrMapOvr>
    <a:masterClrMapping/>
  </p:clrMapOvr>
</p:sld>
</file>

<file path=ppt/theme/theme1.xml><?xml version="1.0" encoding="utf-8"?>
<a:theme xmlns:a="http://schemas.openxmlformats.org/drawingml/2006/main" name="AccentBoxVTI">
  <a:themeElements>
    <a:clrScheme name="AnalogousFromLightSeedRightStep">
      <a:dk1>
        <a:srgbClr val="000000"/>
      </a:dk1>
      <a:lt1>
        <a:srgbClr val="FFFFFF"/>
      </a:lt1>
      <a:dk2>
        <a:srgbClr val="242841"/>
      </a:dk2>
      <a:lt2>
        <a:srgbClr val="E8E4E2"/>
      </a:lt2>
      <a:accent1>
        <a:srgbClr val="45A9EA"/>
      </a:accent1>
      <a:accent2>
        <a:srgbClr val="4E6CEB"/>
      </a:accent2>
      <a:accent3>
        <a:srgbClr val="8B6EEE"/>
      </a:accent3>
      <a:accent4>
        <a:srgbClr val="B34EEB"/>
      </a:accent4>
      <a:accent5>
        <a:srgbClr val="EE6EE7"/>
      </a:accent5>
      <a:accent6>
        <a:srgbClr val="EB4EA0"/>
      </a:accent6>
      <a:hlink>
        <a:srgbClr val="A67759"/>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559</TotalTime>
  <Words>2291</Words>
  <Application>Microsoft Macintosh PowerPoint</Application>
  <PresentationFormat>Widescreen</PresentationFormat>
  <Paragraphs>88</Paragraphs>
  <Slides>20</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Neue Haas Grotesk Text Pro</vt:lpstr>
      <vt:lpstr>Times New Roman</vt:lpstr>
      <vt:lpstr>Wingdings</vt:lpstr>
      <vt:lpstr>AccentBoxVTI</vt:lpstr>
      <vt:lpstr>Computer Organization of IOT</vt:lpstr>
      <vt:lpstr>Table of Contents</vt:lpstr>
      <vt:lpstr>Introduction to IOT</vt:lpstr>
      <vt:lpstr>PowerPoint Presentation</vt:lpstr>
      <vt:lpstr>History of IOT</vt:lpstr>
      <vt:lpstr>Technology Roadmap for IOT</vt:lpstr>
      <vt:lpstr>How IOT has changed humankind</vt:lpstr>
      <vt:lpstr>PowerPoint Presentation</vt:lpstr>
      <vt:lpstr>Organization Structure of IOT</vt:lpstr>
      <vt:lpstr>How does IoT work?</vt:lpstr>
      <vt:lpstr>PowerPoint Presentation</vt:lpstr>
      <vt:lpstr>PowerPoint Presentation</vt:lpstr>
      <vt:lpstr>Application of IOT</vt:lpstr>
      <vt:lpstr>PowerPoint Presentation</vt:lpstr>
      <vt:lpstr>PowerPoint Presentation</vt:lpstr>
      <vt:lpstr>PowerPoint Presentation</vt:lpstr>
      <vt:lpstr>Advantages of IoT</vt:lpstr>
      <vt:lpstr>Technical Challenges Faced in IoT</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Organization or IOT</dc:title>
  <dc:creator>Haral, Mr. Gaurav Anil</dc:creator>
  <cp:lastModifiedBy>Haral, Mr. Gaurav Anil</cp:lastModifiedBy>
  <cp:revision>21</cp:revision>
  <dcterms:created xsi:type="dcterms:W3CDTF">2021-04-23T04:31:22Z</dcterms:created>
  <dcterms:modified xsi:type="dcterms:W3CDTF">2022-07-29T19:31:47Z</dcterms:modified>
</cp:coreProperties>
</file>